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8"/>
  </p:notesMasterIdLst>
  <p:sldIdLst>
    <p:sldId id="489" r:id="rId2"/>
    <p:sldId id="578" r:id="rId3"/>
    <p:sldId id="832" r:id="rId4"/>
    <p:sldId id="758" r:id="rId5"/>
    <p:sldId id="759" r:id="rId6"/>
    <p:sldId id="838" r:id="rId7"/>
    <p:sldId id="834" r:id="rId8"/>
    <p:sldId id="836" r:id="rId9"/>
    <p:sldId id="837" r:id="rId10"/>
    <p:sldId id="839" r:id="rId11"/>
    <p:sldId id="681" r:id="rId12"/>
    <p:sldId id="682" r:id="rId13"/>
    <p:sldId id="847" r:id="rId14"/>
    <p:sldId id="848" r:id="rId15"/>
    <p:sldId id="762" r:id="rId16"/>
    <p:sldId id="763" r:id="rId17"/>
    <p:sldId id="684" r:id="rId18"/>
    <p:sldId id="685" r:id="rId19"/>
    <p:sldId id="686" r:id="rId20"/>
    <p:sldId id="849" r:id="rId21"/>
    <p:sldId id="765" r:id="rId22"/>
    <p:sldId id="813" r:id="rId23"/>
    <p:sldId id="850" r:id="rId24"/>
    <p:sldId id="767" r:id="rId25"/>
    <p:sldId id="851" r:id="rId26"/>
    <p:sldId id="852" r:id="rId27"/>
    <p:sldId id="770" r:id="rId28"/>
    <p:sldId id="771" r:id="rId29"/>
    <p:sldId id="786" r:id="rId30"/>
    <p:sldId id="785" r:id="rId31"/>
    <p:sldId id="788" r:id="rId32"/>
    <p:sldId id="772" r:id="rId33"/>
    <p:sldId id="773" r:id="rId34"/>
    <p:sldId id="774" r:id="rId35"/>
    <p:sldId id="775" r:id="rId36"/>
    <p:sldId id="776" r:id="rId37"/>
    <p:sldId id="853" r:id="rId38"/>
    <p:sldId id="778" r:id="rId39"/>
    <p:sldId id="854" r:id="rId40"/>
    <p:sldId id="780" r:id="rId41"/>
    <p:sldId id="781" r:id="rId42"/>
    <p:sldId id="782" r:id="rId43"/>
    <p:sldId id="855" r:id="rId44"/>
    <p:sldId id="784" r:id="rId45"/>
    <p:sldId id="702" r:id="rId46"/>
    <p:sldId id="789" r:id="rId47"/>
    <p:sldId id="791" r:id="rId48"/>
    <p:sldId id="792" r:id="rId49"/>
    <p:sldId id="793" r:id="rId50"/>
    <p:sldId id="794" r:id="rId51"/>
    <p:sldId id="796" r:id="rId52"/>
    <p:sldId id="795" r:id="rId53"/>
    <p:sldId id="797" r:id="rId54"/>
    <p:sldId id="707" r:id="rId55"/>
    <p:sldId id="798" r:id="rId56"/>
    <p:sldId id="799" r:id="rId57"/>
    <p:sldId id="800" r:id="rId58"/>
    <p:sldId id="801" r:id="rId59"/>
    <p:sldId id="802" r:id="rId60"/>
    <p:sldId id="806" r:id="rId61"/>
    <p:sldId id="861" r:id="rId62"/>
    <p:sldId id="803" r:id="rId63"/>
    <p:sldId id="805" r:id="rId64"/>
    <p:sldId id="804" r:id="rId65"/>
    <p:sldId id="718" r:id="rId66"/>
    <p:sldId id="721" r:id="rId67"/>
    <p:sldId id="723" r:id="rId68"/>
    <p:sldId id="856" r:id="rId69"/>
    <p:sldId id="809" r:id="rId70"/>
    <p:sldId id="811" r:id="rId71"/>
    <p:sldId id="857" r:id="rId72"/>
    <p:sldId id="814" r:id="rId73"/>
    <p:sldId id="815" r:id="rId74"/>
    <p:sldId id="858" r:id="rId75"/>
    <p:sldId id="817" r:id="rId76"/>
    <p:sldId id="818" r:id="rId77"/>
    <p:sldId id="819" r:id="rId78"/>
    <p:sldId id="820" r:id="rId79"/>
    <p:sldId id="859" r:id="rId80"/>
    <p:sldId id="822" r:id="rId81"/>
    <p:sldId id="823" r:id="rId82"/>
    <p:sldId id="824" r:id="rId83"/>
    <p:sldId id="825" r:id="rId84"/>
    <p:sldId id="826" r:id="rId85"/>
    <p:sldId id="827" r:id="rId86"/>
    <p:sldId id="860" r:id="rId87"/>
    <p:sldId id="829" r:id="rId88"/>
    <p:sldId id="830" r:id="rId89"/>
    <p:sldId id="840" r:id="rId90"/>
    <p:sldId id="831" r:id="rId91"/>
    <p:sldId id="841" r:id="rId92"/>
    <p:sldId id="842" r:id="rId93"/>
    <p:sldId id="843" r:id="rId94"/>
    <p:sldId id="844" r:id="rId95"/>
    <p:sldId id="845" r:id="rId96"/>
    <p:sldId id="846" r:id="rId97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33"/>
    <a:srgbClr val="003A93"/>
    <a:srgbClr val="C7371F"/>
    <a:srgbClr val="C91DB0"/>
    <a:srgbClr val="003300"/>
    <a:srgbClr val="07C5DF"/>
    <a:srgbClr val="EAEAEA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83261" autoAdjust="0"/>
  </p:normalViewPr>
  <p:slideViewPr>
    <p:cSldViewPr>
      <p:cViewPr varScale="1">
        <p:scale>
          <a:sx n="76" d="100"/>
          <a:sy n="76" d="100"/>
        </p:scale>
        <p:origin x="154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4" Type="http://schemas.openxmlformats.org/officeDocument/2006/relationships/image" Target="../media/image17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9F00BC0-E8E3-41DB-A00C-3FF9ECB981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232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       C</a:t>
                </a:r>
              </a:p>
              <a:p>
                <a:r>
                  <a:rPr lang="en-US" altLang="zh-CN" dirty="0" smtClean="0"/>
                  <a:t>9*10^9</a:t>
                </a:r>
                <a:r>
                  <a:rPr lang="en-US" altLang="zh-CN" baseline="0" dirty="0" smtClean="0"/>
                  <a:t>  </a:t>
                </a:r>
                <a:r>
                  <a:rPr lang="zh-CN" altLang="en-US" baseline="0" dirty="0" smtClean="0"/>
                  <a:t>（地月之间距离的</a:t>
                </a:r>
                <a:r>
                  <a:rPr lang="en-US" altLang="zh-CN" baseline="0" dirty="0" smtClean="0"/>
                  <a:t>25</a:t>
                </a:r>
                <a:r>
                  <a:rPr lang="zh-CN" altLang="en-US" baseline="0" dirty="0" smtClean="0"/>
                  <a:t>倍</a:t>
                </a:r>
                <a:r>
                  <a:rPr lang="en-US" altLang="zh-CN" baseline="0" dirty="0" smtClean="0"/>
                  <a:t>)    1F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6400km  </a:t>
                </a:r>
                <a:r>
                  <a:rPr lang="zh-CN" altLang="en-US" baseline="0" dirty="0" smtClean="0"/>
                  <a:t>（地球半径</a:t>
                </a:r>
                <a:r>
                  <a:rPr lang="en-US" altLang="zh-CN" baseline="0" dirty="0" smtClean="0"/>
                  <a:t>)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  <m:r>
                      <a:rPr lang="en-US" altLang="zh-CN" sz="1200" b="0" i="1" smtClean="0">
                        <a:latin typeface="Cambria Math"/>
                        <a:ea typeface="Cambria Math"/>
                      </a:rPr>
                      <m:t>𝐹</m:t>
                    </m:r>
                  </m:oMath>
                </a14:m>
                <a:endParaRPr lang="en-US" altLang="zh-CN" sz="12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r>
                  <a:rPr lang="en-US" altLang="zh-CN" dirty="0" smtClean="0"/>
                  <a:t>0.3m     30pF</a:t>
                </a:r>
              </a:p>
              <a:p>
                <a:r>
                  <a:rPr lang="en-US" altLang="zh-CN" dirty="0" smtClean="0"/>
                  <a:t>1cm</a:t>
                </a:r>
                <a:r>
                  <a:rPr lang="en-US" altLang="zh-CN" baseline="0" dirty="0" smtClean="0"/>
                  <a:t>      1pF(10</a:t>
                </a:r>
                <a:r>
                  <a:rPr lang="en-US" altLang="zh-CN" smtClean="0"/>
                  <a:t>^</a:t>
                </a:r>
                <a:r>
                  <a:rPr lang="en-US" altLang="zh-CN" baseline="0" smtClean="0"/>
                  <a:t>-12)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       C</a:t>
                </a:r>
              </a:p>
              <a:p>
                <a:r>
                  <a:rPr lang="en-US" altLang="zh-CN" dirty="0" smtClean="0"/>
                  <a:t>9*10^9</a:t>
                </a:r>
                <a:r>
                  <a:rPr lang="en-US" altLang="zh-CN" baseline="0" dirty="0" smtClean="0"/>
                  <a:t>  </a:t>
                </a:r>
                <a:r>
                  <a:rPr lang="zh-CN" altLang="en-US" baseline="0" dirty="0" smtClean="0"/>
                  <a:t>（地月之间距离的</a:t>
                </a:r>
                <a:r>
                  <a:rPr lang="en-US" altLang="zh-CN" baseline="0" dirty="0" smtClean="0"/>
                  <a:t>25</a:t>
                </a:r>
                <a:r>
                  <a:rPr lang="zh-CN" altLang="en-US" baseline="0" dirty="0" smtClean="0"/>
                  <a:t>倍</a:t>
                </a:r>
                <a:r>
                  <a:rPr lang="en-US" altLang="zh-CN" baseline="0" dirty="0" smtClean="0"/>
                  <a:t>)    1F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6400km  </a:t>
                </a:r>
                <a:r>
                  <a:rPr lang="zh-CN" altLang="en-US" baseline="0" dirty="0" smtClean="0"/>
                  <a:t>（地球半径</a:t>
                </a:r>
                <a:r>
                  <a:rPr lang="en-US" altLang="zh-CN" baseline="0" dirty="0" smtClean="0"/>
                  <a:t>)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:r>
                  <a:rPr lang="en-US" altLang="zh-CN" sz="1200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sz="1200" i="0" smtClean="0">
                    <a:latin typeface="Cambria Math" panose="02040503050406030204" pitchFamily="18" charset="0"/>
                    <a:ea typeface="Cambria Math"/>
                  </a:rPr>
                  <a:t>〖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10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/>
                  </a:rPr>
                  <a:t>〗^(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−4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/>
                  </a:rPr>
                  <a:t>)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 𝐹</a:t>
                </a:r>
                <a:endParaRPr lang="en-US" altLang="zh-CN" sz="12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r>
                  <a:rPr lang="en-US" altLang="zh-CN" dirty="0" smtClean="0"/>
                  <a:t>0.3m     30pF</a:t>
                </a:r>
              </a:p>
              <a:p>
                <a:r>
                  <a:rPr lang="en-US" altLang="zh-CN" dirty="0" smtClean="0"/>
                  <a:t>1cm</a:t>
                </a:r>
                <a:r>
                  <a:rPr lang="en-US" altLang="zh-CN" baseline="0" dirty="0" smtClean="0"/>
                  <a:t>      1pF(10</a:t>
                </a:r>
                <a:r>
                  <a:rPr lang="en-US" altLang="zh-CN" smtClean="0"/>
                  <a:t>^</a:t>
                </a:r>
                <a:r>
                  <a:rPr lang="en-US" altLang="zh-CN" baseline="0" smtClean="0"/>
                  <a:t>-12)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28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46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58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71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99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D895A-E3D1-47A6-8E0A-59412DD78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3E08D-96A8-4CD7-8B3E-10E384E042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B8910-CCA9-4560-8A7C-DA9DD79E6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6635B-3828-47C7-AF94-9DBB0986B8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CC7F9-DB5B-4EDE-9233-1B8D21D145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F3BA1-9DC8-46DC-8538-31FAE8E7FD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F2ABB-D7B3-483B-99F8-F9C115DAAE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D993C-BC0C-49B1-BB24-1F87179235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A563B-4F8C-46EA-BA1B-9CAF9F1699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AC546-14D7-4E7A-AF18-373238F099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A8687-DD1B-4E80-8CAE-E331660360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2BA09DD8-4154-472A-B8A3-3CB8DD3217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0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0.tmp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34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6" Type="http://schemas.openxmlformats.org/officeDocument/2006/relationships/image" Target="../media/image30.tmp"/><Relationship Id="rId1" Type="http://schemas.openxmlformats.org/officeDocument/2006/relationships/vmlDrawing" Target="../drawings/vmlDrawing5.v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33.wmf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oleObject" Target="../embeddings/oleObject19.bin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31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7.v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oleObject" Target="../embeddings/oleObject20.bin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42.w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7.xml"/><Relationship Id="rId17" Type="http://schemas.openxmlformats.org/officeDocument/2006/relationships/oleObject" Target="../embeddings/oleObject24.bin"/><Relationship Id="rId2" Type="http://schemas.openxmlformats.org/officeDocument/2006/relationships/tags" Target="../tags/tag41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9.v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oleObject" Target="../embeddings/oleObject23.bin"/><Relationship Id="rId10" Type="http://schemas.openxmlformats.org/officeDocument/2006/relationships/tags" Target="../tags/tag49.xml"/><Relationship Id="rId19" Type="http://schemas.openxmlformats.org/officeDocument/2006/relationships/image" Target="../media/image30.tmp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45.png"/><Relationship Id="rId18" Type="http://schemas.openxmlformats.org/officeDocument/2006/relationships/image" Target="../media/image30.tmp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4.wmf"/><Relationship Id="rId2" Type="http://schemas.openxmlformats.org/officeDocument/2006/relationships/tags" Target="../tags/tag51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0.v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43.wmf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60.png"/><Relationship Id="rId18" Type="http://schemas.openxmlformats.org/officeDocument/2006/relationships/image" Target="../media/image30.tmp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59.wmf"/><Relationship Id="rId2" Type="http://schemas.openxmlformats.org/officeDocument/2006/relationships/tags" Target="../tags/tag61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5.v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37.wmf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oleObject" Target="../embeddings/oleObject3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oleObject" Target="../embeddings/oleObject39.bin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71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17.v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oleObject" Target="../embeddings/oleObject40.bin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30.tmp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780.pn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4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oleObject" Target="../embeddings/oleObject5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5.wmf"/><Relationship Id="rId12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07.wmf"/><Relationship Id="rId5" Type="http://schemas.openxmlformats.org/officeDocument/2006/relationships/image" Target="../media/image10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0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5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3.wmf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6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1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8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1020.pn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1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30.tmp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12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2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126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oleObject" Target="../embeddings/oleObject77.bin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101.xml"/><Relationship Id="rId16" Type="http://schemas.openxmlformats.org/officeDocument/2006/relationships/image" Target="../media/image129.wmf"/><Relationship Id="rId1" Type="http://schemas.openxmlformats.org/officeDocument/2006/relationships/vmlDrawing" Target="../drawings/vmlDrawing33.v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oleObject" Target="../embeddings/oleObject78.bin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image" Target="../media/image128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3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33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30.tmp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5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37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3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40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4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0.tmp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20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21.png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4.wmf"/><Relationship Id="rId19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6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4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5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53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56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59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163.png"/><Relationship Id="rId18" Type="http://schemas.openxmlformats.org/officeDocument/2006/relationships/oleObject" Target="../embeddings/oleObject109.bin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61.wmf"/><Relationship Id="rId2" Type="http://schemas.openxmlformats.org/officeDocument/2006/relationships/tags" Target="../tags/tag131.xml"/><Relationship Id="rId16" Type="http://schemas.openxmlformats.org/officeDocument/2006/relationships/oleObject" Target="../embeddings/oleObject108.bin"/><Relationship Id="rId20" Type="http://schemas.openxmlformats.org/officeDocument/2006/relationships/image" Target="../media/image30.tmp"/><Relationship Id="rId1" Type="http://schemas.openxmlformats.org/officeDocument/2006/relationships/vmlDrawing" Target="../drawings/vmlDrawing44.v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160.wmf"/><Relationship Id="rId10" Type="http://schemas.openxmlformats.org/officeDocument/2006/relationships/tags" Target="../tags/tag139.xml"/><Relationship Id="rId19" Type="http://schemas.openxmlformats.org/officeDocument/2006/relationships/image" Target="../media/image162.wmf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oleObject" Target="../embeddings/oleObject10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64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6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68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35.png"/><Relationship Id="rId4" Type="http://schemas.openxmlformats.org/officeDocument/2006/relationships/image" Target="../media/image17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117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22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288B82-3948-49E0-A6BC-76B4E692A220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55576" y="1628800"/>
            <a:ext cx="750093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第一章</a:t>
            </a:r>
            <a:r>
              <a:rPr lang="en-US" altLang="zh-CN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真空中的静电场</a:t>
            </a:r>
            <a:endParaRPr lang="en-US" altLang="zh-CN" sz="4800" b="1" kern="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4800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三</a:t>
            </a: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3121"/>
    </mc:Choice>
    <mc:Fallback xmlns="">
      <p:transition spd="slow" advTm="1312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、静电屏蔽</a:t>
            </a:r>
            <a:endParaRPr lang="zh-CN" altLang="en-US" sz="3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1600200"/>
            <a:ext cx="4605337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73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835" y="948625"/>
            <a:ext cx="5621323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静电平衡条件下，导体空腔除了具有一般导体的基本性质外 ，还有一些特殊的性质，分两种情况：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、腔内无电荷：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）空腔的内表面不存在电荷；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）腔内无电场；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）腔内电势为常数。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057900" y="1200460"/>
            <a:ext cx="2620963" cy="2768600"/>
            <a:chOff x="6019800" y="914400"/>
            <a:chExt cx="2620962" cy="2768600"/>
          </a:xfrm>
        </p:grpSpPr>
        <p:pic>
          <p:nvPicPr>
            <p:cNvPr id="6" name="Picture 19" descr="YG_circle0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425" y="1522412"/>
              <a:ext cx="1882775" cy="187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7950200" y="914400"/>
              <a:ext cx="690562" cy="831850"/>
              <a:chOff x="2064" y="1008"/>
              <a:chExt cx="722" cy="872"/>
            </a:xfrm>
          </p:grpSpPr>
          <p:sp>
            <p:nvSpPr>
              <p:cNvPr id="14" name="Oval 41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grpSp>
            <p:nvGrpSpPr>
              <p:cNvPr id="15" name="Group 42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28" name="Picture 43" descr="circuler_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" name="Oval 44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2">
                    <a:alpha val="50195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pic>
              <p:nvPicPr>
                <p:cNvPr id="30" name="Picture 45" descr="light_shadow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1" name="Group 46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3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38" name="AutoShape 48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9" name="AutoShape 49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40" name="AutoShape 50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41" name="AutoShape 51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</p:grpSp>
              <p:grpSp>
                <p:nvGrpSpPr>
                  <p:cNvPr id="33" name="Group 52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34" name="AutoShape 53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5" name="AutoShape 54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6" name="AutoShape 55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7" name="AutoShape 56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</p:grpSp>
            </p:grp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8" name="Group 5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4" name="AutoShape 5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5" name="AutoShape 6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6" name="AutoShape 6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7" name="AutoShape 6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19" name="Group 6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0" name="AutoShape 6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1" name="AutoShape 6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2" name="AutoShape 6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3" name="AutoShape 6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  <p:sp>
            <p:nvSpPr>
              <p:cNvPr id="17" name="Rectangle 68"/>
              <p:cNvSpPr>
                <a:spLocks noChangeArrowheads="1"/>
              </p:cNvSpPr>
              <p:nvPr/>
            </p:nvSpPr>
            <p:spPr bwMode="gray">
              <a:xfrm>
                <a:off x="2173" y="1161"/>
                <a:ext cx="518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88A3A5"/>
                        </a:gs>
                        <a:gs pos="100000">
                          <a:schemeClr val="accent1"/>
                        </a:gs>
                      </a:gsLst>
                      <a:lin ang="189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292929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+Q</a:t>
                </a:r>
                <a:endParaRPr lang="zh-CN" altLang="en-US" sz="18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文本框 92"/>
            <p:cNvSpPr txBox="1">
              <a:spLocks noChangeArrowheads="1"/>
            </p:cNvSpPr>
            <p:nvPr/>
          </p:nvSpPr>
          <p:spPr bwMode="auto">
            <a:xfrm>
              <a:off x="6019800" y="2630487"/>
              <a:ext cx="3952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9" name="文本框 93"/>
            <p:cNvSpPr txBox="1">
              <a:spLocks noChangeArrowheads="1"/>
            </p:cNvSpPr>
            <p:nvPr/>
          </p:nvSpPr>
          <p:spPr bwMode="auto">
            <a:xfrm>
              <a:off x="6240462" y="2919412"/>
              <a:ext cx="3937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10" name="文本框 94"/>
            <p:cNvSpPr txBox="1">
              <a:spLocks noChangeArrowheads="1"/>
            </p:cNvSpPr>
            <p:nvPr/>
          </p:nvSpPr>
          <p:spPr bwMode="auto">
            <a:xfrm>
              <a:off x="6543675" y="3160712"/>
              <a:ext cx="395287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11" name="文本框 95"/>
            <p:cNvSpPr txBox="1">
              <a:spLocks noChangeArrowheads="1"/>
            </p:cNvSpPr>
            <p:nvPr/>
          </p:nvSpPr>
          <p:spPr bwMode="auto">
            <a:xfrm>
              <a:off x="7202487" y="1189037"/>
              <a:ext cx="3048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  <p:sp>
          <p:nvSpPr>
            <p:cNvPr id="12" name="文本框 97"/>
            <p:cNvSpPr txBox="1">
              <a:spLocks noChangeArrowheads="1"/>
            </p:cNvSpPr>
            <p:nvPr/>
          </p:nvSpPr>
          <p:spPr bwMode="auto">
            <a:xfrm>
              <a:off x="7518400" y="1330325"/>
              <a:ext cx="304800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  <p:sp>
          <p:nvSpPr>
            <p:cNvPr id="13" name="文本框 98"/>
            <p:cNvSpPr txBox="1">
              <a:spLocks noChangeArrowheads="1"/>
            </p:cNvSpPr>
            <p:nvPr/>
          </p:nvSpPr>
          <p:spPr bwMode="auto">
            <a:xfrm>
              <a:off x="7780337" y="1519237"/>
              <a:ext cx="3048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</p:grpSp>
      <p:sp>
        <p:nvSpPr>
          <p:cNvPr id="42" name="Oval 63"/>
          <p:cNvSpPr>
            <a:spLocks noChangeArrowheads="1"/>
          </p:cNvSpPr>
          <p:nvPr/>
        </p:nvSpPr>
        <p:spPr bwMode="auto">
          <a:xfrm>
            <a:off x="6362700" y="1960873"/>
            <a:ext cx="1600200" cy="15906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pSp>
        <p:nvGrpSpPr>
          <p:cNvPr id="44" name="Group 73"/>
          <p:cNvGrpSpPr>
            <a:grpSpLocks/>
          </p:cNvGrpSpPr>
          <p:nvPr/>
        </p:nvGrpSpPr>
        <p:grpSpPr bwMode="auto">
          <a:xfrm>
            <a:off x="6438900" y="1898960"/>
            <a:ext cx="1293813" cy="1647825"/>
            <a:chOff x="3984" y="1641"/>
            <a:chExt cx="815" cy="1038"/>
          </a:xfrm>
        </p:grpSpPr>
        <p:grpSp>
          <p:nvGrpSpPr>
            <p:cNvPr id="45" name="Group 70"/>
            <p:cNvGrpSpPr>
              <a:grpSpLocks/>
            </p:cNvGrpSpPr>
            <p:nvPr/>
          </p:nvGrpSpPr>
          <p:grpSpPr bwMode="auto">
            <a:xfrm>
              <a:off x="3984" y="2169"/>
              <a:ext cx="480" cy="510"/>
              <a:chOff x="3984" y="2169"/>
              <a:chExt cx="480" cy="510"/>
            </a:xfrm>
          </p:grpSpPr>
          <p:sp>
            <p:nvSpPr>
              <p:cNvPr id="51" name="文本框 92"/>
              <p:cNvSpPr txBox="1">
                <a:spLocks noChangeArrowheads="1"/>
              </p:cNvSpPr>
              <p:nvPr/>
            </p:nvSpPr>
            <p:spPr bwMode="auto">
              <a:xfrm>
                <a:off x="3984" y="2169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92"/>
              <p:cNvSpPr txBox="1">
                <a:spLocks noChangeArrowheads="1"/>
              </p:cNvSpPr>
              <p:nvPr/>
            </p:nvSpPr>
            <p:spPr bwMode="auto">
              <a:xfrm>
                <a:off x="4080" y="2304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文本框 92"/>
              <p:cNvSpPr txBox="1">
                <a:spLocks noChangeArrowheads="1"/>
              </p:cNvSpPr>
              <p:nvPr/>
            </p:nvSpPr>
            <p:spPr bwMode="auto">
              <a:xfrm>
                <a:off x="4217" y="2352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6" name="Group 72"/>
            <p:cNvGrpSpPr>
              <a:grpSpLocks/>
            </p:cNvGrpSpPr>
            <p:nvPr/>
          </p:nvGrpSpPr>
          <p:grpSpPr bwMode="auto">
            <a:xfrm>
              <a:off x="4368" y="1641"/>
              <a:ext cx="431" cy="462"/>
              <a:chOff x="4368" y="1641"/>
              <a:chExt cx="431" cy="462"/>
            </a:xfrm>
          </p:grpSpPr>
          <p:grpSp>
            <p:nvGrpSpPr>
              <p:cNvPr id="47" name="Group 71"/>
              <p:cNvGrpSpPr>
                <a:grpSpLocks/>
              </p:cNvGrpSpPr>
              <p:nvPr/>
            </p:nvGrpSpPr>
            <p:grpSpPr bwMode="auto">
              <a:xfrm>
                <a:off x="4368" y="1641"/>
                <a:ext cx="335" cy="366"/>
                <a:chOff x="4368" y="1641"/>
                <a:chExt cx="335" cy="366"/>
              </a:xfrm>
            </p:grpSpPr>
            <p:sp>
              <p:nvSpPr>
                <p:cNvPr id="49" name="文本框 92"/>
                <p:cNvSpPr txBox="1">
                  <a:spLocks noChangeArrowheads="1"/>
                </p:cNvSpPr>
                <p:nvPr/>
              </p:nvSpPr>
              <p:spPr bwMode="auto">
                <a:xfrm>
                  <a:off x="4368" y="1641"/>
                  <a:ext cx="19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rgbClr val="FF0000"/>
                      </a:solidFill>
                    </a:rPr>
                    <a:t>-</a:t>
                  </a:r>
                  <a:endParaRPr lang="zh-CN" altLang="en-US" sz="2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0" name="文本框 92"/>
                <p:cNvSpPr txBox="1">
                  <a:spLocks noChangeArrowheads="1"/>
                </p:cNvSpPr>
                <p:nvPr/>
              </p:nvSpPr>
              <p:spPr bwMode="auto">
                <a:xfrm>
                  <a:off x="4512" y="1680"/>
                  <a:ext cx="19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rgbClr val="FF0000"/>
                      </a:solidFill>
                    </a:rPr>
                    <a:t>-</a:t>
                  </a:r>
                  <a:endParaRPr lang="zh-CN" altLang="en-US" sz="2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8" name="文本框 92"/>
              <p:cNvSpPr txBox="1">
                <a:spLocks noChangeArrowheads="1"/>
              </p:cNvSpPr>
              <p:nvPr/>
            </p:nvSpPr>
            <p:spPr bwMode="auto">
              <a:xfrm>
                <a:off x="4608" y="177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-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4" name="Group 77"/>
          <p:cNvGrpSpPr>
            <a:grpSpLocks/>
          </p:cNvGrpSpPr>
          <p:nvPr/>
        </p:nvGrpSpPr>
        <p:grpSpPr bwMode="auto">
          <a:xfrm>
            <a:off x="6667500" y="2189473"/>
            <a:ext cx="990600" cy="990600"/>
            <a:chOff x="4128" y="1824"/>
            <a:chExt cx="624" cy="624"/>
          </a:xfrm>
        </p:grpSpPr>
        <p:sp>
          <p:nvSpPr>
            <p:cNvPr id="55" name="Line 74"/>
            <p:cNvSpPr>
              <a:spLocks noChangeShapeType="1"/>
            </p:cNvSpPr>
            <p:nvPr/>
          </p:nvSpPr>
          <p:spPr bwMode="auto">
            <a:xfrm flipV="1">
              <a:off x="4128" y="1824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75"/>
            <p:cNvSpPr>
              <a:spLocks noChangeShapeType="1"/>
            </p:cNvSpPr>
            <p:nvPr/>
          </p:nvSpPr>
          <p:spPr bwMode="auto">
            <a:xfrm flipV="1">
              <a:off x="4272" y="1920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76"/>
            <p:cNvSpPr>
              <a:spLocks noChangeShapeType="1"/>
            </p:cNvSpPr>
            <p:nvPr/>
          </p:nvSpPr>
          <p:spPr bwMode="auto">
            <a:xfrm flipV="1">
              <a:off x="4416" y="2016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1560" y="4503651"/>
            <a:ext cx="778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个空腔的导体，如果内部没有带电体，则它能起到一个重要的作用：使得外部电场、电荷对腔内无影响，即具有保护内部空间的作用。称为</a:t>
            </a:r>
            <a:r>
              <a:rPr lang="zh-CN" altLang="en-US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静电屏蔽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4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76672"/>
            <a:ext cx="8064896" cy="5832648"/>
          </a:xfrm>
        </p:spPr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、腔内有电荷：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）导体空腔的内表面上的电荷与腔内的电荷等值异号；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）腔内的电场与电势分布都由腔内电荷决定；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）腔内表面电荷分布与腔外情况无关，整个空间的电场和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电势分布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都仅受腔内电荷影响；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）将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空腔外壁接地，</a:t>
            </a:r>
            <a:r>
              <a:rPr kumimoji="1"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腔外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电场及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势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分布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kumimoji="1"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受腔内电荷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影响。</a:t>
            </a:r>
            <a:endParaRPr kumimoji="1" lang="zh-CN" altLang="en-US" sz="2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4869160"/>
            <a:ext cx="7812868" cy="143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总而言之，一个空腔导体，无论内部是否有带电体，它都能有效的隔绝或说排斥外电场的作用，起到静电屏蔽的作用。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7646" y="668759"/>
            <a:ext cx="770077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例：</a:t>
            </a:r>
            <a:r>
              <a:rPr kumimoji="0" lang="zh-CN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带电量为＋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的导体球和与它同心的带电量为－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Q(Q&gt;q)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的导体球壳组成一导体组。</a:t>
            </a:r>
            <a:endParaRPr kumimoji="0" lang="zh-CN" altLang="en-US" sz="2800" dirty="0">
              <a:latin typeface="Arial" panose="020B0604020202020204" pitchFamily="34" charset="0"/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862762" y="2780928"/>
            <a:ext cx="1285875" cy="1228725"/>
            <a:chOff x="6056" y="12278"/>
            <a:chExt cx="2025" cy="1935"/>
          </a:xfrm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6056" y="12278"/>
              <a:ext cx="2025" cy="1935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146" y="12353"/>
              <a:ext cx="1860" cy="1770"/>
            </a:xfrm>
            <a:prstGeom prst="ellipse">
              <a:avLst/>
            </a:prstGeom>
            <a:solidFill>
              <a:srgbClr val="FF6600"/>
            </a:solidFill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"/>
            <p:cNvSpPr>
              <a:spLocks noChangeArrowheads="1"/>
            </p:cNvSpPr>
            <p:nvPr/>
          </p:nvSpPr>
          <p:spPr bwMode="auto">
            <a:xfrm>
              <a:off x="6266" y="12458"/>
              <a:ext cx="1605" cy="1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2"/>
            <p:cNvSpPr>
              <a:spLocks noChangeArrowheads="1"/>
            </p:cNvSpPr>
            <p:nvPr/>
          </p:nvSpPr>
          <p:spPr bwMode="auto">
            <a:xfrm>
              <a:off x="6791" y="12968"/>
              <a:ext cx="510" cy="51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791580" y="2127721"/>
            <a:ext cx="5213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求：达到平衡时，各表面上</a:t>
            </a: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电荷分布</a:t>
            </a:r>
            <a:r>
              <a:rPr kumimoji="0"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9571" y="2885991"/>
            <a:ext cx="5213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解：静电感应，球壳内表面感应出负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电荷－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。在导体壳内作一同心高斯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面球面，因为导体内电场强度为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kumimoji="0" lang="en-US" altLang="zh-CN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∴ 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∯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 </a:t>
            </a:r>
            <a:endParaRPr kumimoji="0" lang="zh-CN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球壳外表面电量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endParaRPr kumimoji="0" lang="zh-CN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2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03548" y="403493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例：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两平行导电板，面积为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，间距为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S&gt;&gt;d</a:t>
            </a:r>
            <a:r>
              <a:rPr kumimoji="0" lang="en-US" altLang="zh-CN" sz="2800" baseline="30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，带电量分别为</a:t>
            </a:r>
            <a:r>
              <a:rPr kumimoji="0" lang="en-US" altLang="zh-CN" sz="2800" i="1" dirty="0" err="1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i="1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i="1" dirty="0" err="1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i="1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sz="2800" dirty="0">
              <a:latin typeface="Arial" panose="020B0604020202020204" pitchFamily="34" charset="0"/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2192142"/>
            <a:ext cx="1903579" cy="27536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03548" y="1991563"/>
            <a:ext cx="54849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求：静电平衡时，各面上电荷的面密度。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10309" y="2783461"/>
            <a:ext cx="51971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解：导体表面上的电荷面密度分别为：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1</a:t>
            </a:r>
            <a:r>
              <a:rPr lang="zh-CN" altLang="zh-CN" sz="2800" kern="1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2</a:t>
            </a:r>
            <a:r>
              <a:rPr lang="zh-CN" altLang="zh-CN" sz="2800" kern="1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3</a:t>
            </a:r>
            <a:r>
              <a:rPr lang="zh-CN" altLang="zh-CN" sz="2800" kern="100" baseline="-250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4</a:t>
            </a:r>
            <a:r>
              <a:rPr lang="zh-CN" altLang="zh-CN" sz="2800" kern="100" dirty="0"/>
              <a:t>，</a:t>
            </a:r>
            <a:r>
              <a:rPr lang="zh-CN" altLang="zh-CN" kern="100" dirty="0">
                <a:ea typeface="仿宋" panose="02010609060101010101" pitchFamily="49" charset="-122"/>
              </a:rPr>
              <a:t>由电荷守恒</a:t>
            </a:r>
            <a:r>
              <a:rPr lang="zh-CN" altLang="zh-CN" kern="100" dirty="0"/>
              <a:t>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1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＋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2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＝</a:t>
            </a:r>
            <a:r>
              <a:rPr lang="en-US" altLang="zh-CN" sz="2800" kern="100" dirty="0" err="1"/>
              <a:t>q</a:t>
            </a:r>
            <a:r>
              <a:rPr lang="en-US" altLang="zh-CN" sz="2800" kern="100" baseline="-25000" dirty="0" err="1"/>
              <a:t>A</a:t>
            </a:r>
            <a:endParaRPr lang="zh-CN" altLang="zh-CN" kern="100" dirty="0"/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3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＋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4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＝</a:t>
            </a:r>
            <a:r>
              <a:rPr lang="en-US" altLang="zh-CN" sz="2800" kern="100" dirty="0" err="1"/>
              <a:t>q</a:t>
            </a:r>
            <a:r>
              <a:rPr lang="en-US" altLang="zh-CN" sz="2800" kern="100" baseline="-25000" dirty="0" err="1"/>
              <a:t>B</a:t>
            </a:r>
            <a:endParaRPr lang="zh-CN" altLang="zh-CN" kern="100" dirty="0"/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3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894558" y="935436"/>
            <a:ext cx="69290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分别在金属板内，这两点的电场强度为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7164288" y="3212976"/>
            <a:ext cx="1066800" cy="1552575"/>
            <a:chOff x="6510" y="930"/>
            <a:chExt cx="1680" cy="2445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6975" y="1575"/>
              <a:ext cx="585" cy="106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7035" y="930"/>
              <a:ext cx="600" cy="2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7560" y="114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7620" y="30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7605" y="273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7605" y="24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7590" y="210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7590" y="178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7575" y="147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6555" y="115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6525" y="303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6510" y="27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6525" y="24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4"/>
            <p:cNvSpPr>
              <a:spLocks noChangeShapeType="1"/>
            </p:cNvSpPr>
            <p:nvPr/>
          </p:nvSpPr>
          <p:spPr bwMode="auto">
            <a:xfrm>
              <a:off x="6525" y="210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6540" y="178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"/>
            <p:cNvSpPr>
              <a:spLocks noChangeShapeType="1"/>
            </p:cNvSpPr>
            <p:nvPr/>
          </p:nvSpPr>
          <p:spPr bwMode="auto">
            <a:xfrm>
              <a:off x="6555" y="145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894558" y="1192359"/>
            <a:ext cx="7776864" cy="420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电荷分布在金属板的表面，对每一个表面单独存在时产生的电场可由高斯定理求得：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由电场的对称性得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左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右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σdS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左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右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两点的电场强度为四个带电面的叠加。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PB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3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079612" y="908720"/>
            <a:ext cx="4572000" cy="35847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/>
              <a:t>整理得：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＝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en-US" altLang="zh-CN" kern="100" dirty="0"/>
              <a:t>/S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/S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0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0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/>
              <a:t>解之得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＝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(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zh-CN" altLang="zh-CN" kern="100" dirty="0"/>
              <a:t>＋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)/2S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＝－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＝</a:t>
            </a:r>
            <a:r>
              <a:rPr lang="en-US" altLang="zh-CN" kern="100" dirty="0"/>
              <a:t>(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zh-CN" altLang="zh-CN" kern="100" dirty="0"/>
              <a:t>－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)/2S</a:t>
            </a:r>
            <a:endParaRPr lang="zh-CN" altLang="zh-CN" sz="2000" kern="100" dirty="0"/>
          </a:p>
        </p:txBody>
      </p:sp>
    </p:spTree>
    <p:extLst>
      <p:ext uri="{BB962C8B-B14F-4D97-AF65-F5344CB8AC3E}">
        <p14:creationId xmlns:p14="http://schemas.microsoft.com/office/powerpoint/2010/main" val="23564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1088740"/>
                <a:ext cx="8388424" cy="547260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6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6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、什么是电容</a:t>
                </a:r>
                <a:endParaRPr lang="en-US" altLang="zh-CN" sz="26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）孤立导体的电容</a:t>
                </a:r>
                <a:r>
                  <a:rPr lang="zh-CN" altLang="en-US" sz="2600" b="1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2600" b="1" dirty="0" smtClean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孤立导体：导体的周围不存在其它导体和带电体。</a:t>
                </a:r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理论和实验证明，孤立导体的电量和其电位的比值只与该导体的形状、尺寸和导体周围的电介质有关，这个比值称为孤立导体的电容，即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/>
                      </a:rPr>
                      <m:t>𝑪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𝑸</m:t>
                        </m:r>
                      </m:num>
                      <m:den>
                        <m: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𝑼</m:t>
                        </m:r>
                      </m:den>
                    </m:f>
                    <m:r>
                      <a:rPr lang="zh-CN" altLang="en-US" sz="2600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例如，求半径为</a:t>
                </a:r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R</a:t>
                </a: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带电量为</a:t>
                </a:r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Q</a:t>
                </a: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的孤立导体球的电容。</a:t>
                </a:r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导体球的电位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𝑈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,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𝐶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dirty="0" smtClean="0"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600" b="0" i="1" dirty="0" smtClean="0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dirty="0" smtClean="0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US" altLang="zh-CN" sz="2600" b="0" i="1" dirty="0" smtClean="0">
                            <a:latin typeface="Cambria Math"/>
                          </a:rPr>
                          <m:t>𝑘</m:t>
                        </m:r>
                      </m:den>
                    </m:f>
                    <m:r>
                      <a:rPr lang="en-US" altLang="zh-CN" sz="2600" b="0" i="1" dirty="0" smtClean="0">
                        <a:latin typeface="Cambria Math"/>
                      </a:rPr>
                      <m:t>=4</m:t>
                    </m:r>
                    <m:r>
                      <a:rPr lang="zh-CN" altLang="en-US" sz="2600" b="0" i="1" dirty="0" smtClean="0">
                        <a:latin typeface="Cambria Math"/>
                      </a:rPr>
                      <m:t>𝜋</m:t>
                    </m:r>
                    <m:sSub>
                      <m:sSub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b="0" i="1" dirty="0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600" b="0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可见，电容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q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u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无关，其值取决于导体的形状和大小。正如水桶的容量与水和水位无关，取决于水桶的大小和形状。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1088740"/>
                <a:ext cx="8388424" cy="5472608"/>
              </a:xfrm>
              <a:blipFill rotWithShape="0">
                <a:blip r:embed="rId2"/>
                <a:stretch>
                  <a:fillRect l="-1308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0" y="147835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三、电容、电容器</a:t>
            </a:r>
            <a:endParaRPr lang="zh-CN" altLang="en-US" sz="3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9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564" y="1052736"/>
                <a:ext cx="7992888" cy="547260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电容的单位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：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国际单位制中，单位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为法拉（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F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）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          法拉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=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库仑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/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伏特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地球的电容：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𝐹</m:t>
                    </m:r>
                  </m:oMath>
                </a14:m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其它单位：微法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d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，皮法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𝑃𝐹</m:t>
                        </m:r>
                      </m:e>
                    </m:d>
                  </m:oMath>
                </a14:m>
                <a:endParaRPr lang="en-US" altLang="zh-CN" sz="2600" b="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/>
                        </a:rPr>
                        <m:t>1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𝑃𝐹</m:t>
                      </m:r>
                    </m:oMath>
                  </m:oMathPara>
                </a14:m>
                <a:endParaRPr lang="en-US" altLang="zh-CN" sz="26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电容等于导体单位电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势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所带电量，所以电容就是容纳电荷的能力，也是储存电能的能力。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564" y="1052736"/>
                <a:ext cx="7992888" cy="5472608"/>
              </a:xfrm>
              <a:blipFill rotWithShape="0">
                <a:blip r:embed="rId3"/>
                <a:stretch>
                  <a:fillRect l="-1373" t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9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540" y="728700"/>
            <a:ext cx="8208912" cy="5472608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zh-CN" altLang="en-US" sz="26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）电容器的电容</a:t>
            </a:r>
            <a:r>
              <a:rPr lang="zh-CN" altLang="en-US" sz="26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600" b="1" dirty="0" smtClean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孤立导体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的电势是受外界条件影响的。用电屏蔽的方法，用一个封闭的导体壳</a:t>
            </a:r>
            <a:r>
              <a:rPr lang="en-US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把带电导体</a:t>
            </a:r>
            <a:r>
              <a:rPr lang="en-US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包围起来，使电场集中在两极板之间，这时两极板的电位差就不受外界条件影响。如此构成一个电容器。电容器的电容定义为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84200"/>
              </p:ext>
            </p:extLst>
          </p:nvPr>
        </p:nvGraphicFramePr>
        <p:xfrm>
          <a:off x="1583668" y="3465004"/>
          <a:ext cx="152657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7" name="Equation" r:id="rId3" imgW="761669" imgH="431613" progId="Equation.DSMT4">
                  <p:embed/>
                </p:oleObj>
              </mc:Choice>
              <mc:Fallback>
                <p:oleObj name="Equation" r:id="rId3" imgW="761669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3465004"/>
                        <a:ext cx="1526570" cy="86409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31540" y="4545124"/>
            <a:ext cx="8208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电容器</a:t>
            </a:r>
            <a:r>
              <a:rPr lang="zh-CN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的电容与极板大小、形状、相对位置及介质有关。</a:t>
            </a:r>
            <a:endParaRPr lang="zh-CN" altLang="en-US" sz="2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0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503548" y="872952"/>
            <a:ext cx="7772400" cy="6048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§5.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静电场中的导体，电容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55576" y="1988840"/>
            <a:ext cx="7776864" cy="58326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5000"/>
              </a:lnSpc>
              <a:buFontTx/>
              <a:buNone/>
            </a:pPr>
            <a:r>
              <a:rPr lang="en-US" altLang="zh-CN" sz="2800" kern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这一</a:t>
            </a:r>
            <a:r>
              <a:rPr lang="zh-CN" altLang="en-US" sz="2800" kern="0" dirty="0">
                <a:latin typeface="仿宋" panose="02010609060101010101" pitchFamily="49" charset="-122"/>
                <a:ea typeface="仿宋" panose="02010609060101010101" pitchFamily="49" charset="-122"/>
              </a:rPr>
              <a:t>节</a:t>
            </a: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讨论静电场与物质的相互作用。物质的内在电结构，是电场能够对其有所作用的内在依据，造成物质的电荷结构会出现某种变化，并反过来对场有所影响，这就是场与物质的相互作用。</a:t>
            </a:r>
            <a:endParaRPr lang="en-US" altLang="zh-CN" sz="2800" kern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FontTx/>
              <a:buNone/>
            </a:pPr>
            <a:r>
              <a:rPr lang="en-US" altLang="zh-CN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endParaRPr lang="zh-CN" altLang="en-US" sz="28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7564" y="67129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例，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：平行板电容器的电容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550" y="1291545"/>
            <a:ext cx="1295400" cy="197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53919" y="1629489"/>
            <a:ext cx="5799281" cy="287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解：平行板电容器的面积很大，间距很小，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边界效应可以忽略。平行板电容器的电场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集中在极板之间，电容器外没有电场，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可作一高斯面，只有电容器内的面元有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电通量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EdS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，包围的电荷</a:t>
            </a:r>
            <a:r>
              <a:rPr lang="en-US" altLang="zh-CN" sz="28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σ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dS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，由高斯定理可得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E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σ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ε</a:t>
            </a:r>
            <a:r>
              <a:rPr lang="en-US" altLang="zh-CN" kern="100" baseline="-250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两极板的电势差为：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98557"/>
              </p:ext>
            </p:extLst>
          </p:nvPr>
        </p:nvGraphicFramePr>
        <p:xfrm>
          <a:off x="1655676" y="4647529"/>
          <a:ext cx="3203447" cy="86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0" name="Equation" r:id="rId14" imgW="1587500" imgH="431800" progId="Equation.DSMT4">
                  <p:embed/>
                </p:oleObj>
              </mc:Choice>
              <mc:Fallback>
                <p:oleObj name="Equation" r:id="rId14" imgW="1587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4647529"/>
                        <a:ext cx="3203447" cy="8697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665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76113" y="1002975"/>
            <a:ext cx="26084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92751"/>
              </p:ext>
            </p:extLst>
          </p:nvPr>
        </p:nvGraphicFramePr>
        <p:xfrm>
          <a:off x="2447764" y="1979394"/>
          <a:ext cx="2430520" cy="94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4" name="Equation" r:id="rId3" imgW="1104900" imgH="431800" progId="Equation.DSMT4">
                  <p:embed/>
                </p:oleObj>
              </mc:Choice>
              <mc:Fallback>
                <p:oleObj name="Equation" r:id="rId3" imgW="11049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979394"/>
                        <a:ext cx="2430520" cy="94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5576" y="3172054"/>
            <a:ext cx="759684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平行板电容器的电容与极板面积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成正比，与间距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成反比。增大电容就要增大面积，减小间距。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37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304764"/>
            <a:ext cx="712918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12212" y="62366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由两个同心导体球组成的电容器，半径分别为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，带电量分别为＋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6444208" y="2292952"/>
            <a:ext cx="1590675" cy="1581150"/>
            <a:chOff x="6675" y="2625"/>
            <a:chExt cx="2505" cy="2490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6675" y="2625"/>
              <a:ext cx="2505" cy="24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795" y="2745"/>
              <a:ext cx="2250" cy="226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095" y="3045"/>
              <a:ext cx="1680" cy="169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744909" y="225199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求：球形电容器的电容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44909" y="2811737"/>
            <a:ext cx="5004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解：由高斯定理可求出电场强度为：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975"/>
              </p:ext>
            </p:extLst>
          </p:nvPr>
        </p:nvGraphicFramePr>
        <p:xfrm>
          <a:off x="1054403" y="3554253"/>
          <a:ext cx="1764826" cy="953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4" name="Equation" r:id="rId13" imgW="799753" imgH="431613" progId="Equation.DSMT4">
                  <p:embed/>
                </p:oleObj>
              </mc:Choice>
              <mc:Fallback>
                <p:oleObj name="Equation" r:id="rId13" imgW="799753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403" y="3554253"/>
                        <a:ext cx="1764826" cy="953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92150"/>
              </p:ext>
            </p:extLst>
          </p:nvPr>
        </p:nvGraphicFramePr>
        <p:xfrm>
          <a:off x="1066168" y="4625953"/>
          <a:ext cx="620709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5" name="Equation" r:id="rId15" imgW="3098800" imgH="431800" progId="Equation.DSMT4">
                  <p:embed/>
                </p:oleObj>
              </mc:Choice>
              <mc:Fallback>
                <p:oleObj name="Equation" r:id="rId15" imgW="3098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68" y="4625953"/>
                        <a:ext cx="6207090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7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71600" y="83671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289744"/>
              </p:ext>
            </p:extLst>
          </p:nvPr>
        </p:nvGraphicFramePr>
        <p:xfrm>
          <a:off x="2447764" y="1736812"/>
          <a:ext cx="2916324" cy="861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10" name="Equation" r:id="rId3" imgW="1459866" imgH="431613" progId="Equation.DSMT4">
                  <p:embed/>
                </p:oleObj>
              </mc:Choice>
              <mc:Fallback>
                <p:oleObj name="Equation" r:id="rId3" imgW="1459866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736812"/>
                        <a:ext cx="2916324" cy="8619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929502" y="3069973"/>
            <a:ext cx="562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球形电容器的电容与两球的半径有关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6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156" y="569912"/>
            <a:ext cx="806489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由两个同轴导体圆柱组成的电容器，半径分别为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，长度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L&gt;&gt;R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带电量分别为＋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7215187" y="2617787"/>
            <a:ext cx="1000125" cy="1590675"/>
            <a:chOff x="7155" y="9081"/>
            <a:chExt cx="1575" cy="2505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7155" y="9366"/>
              <a:ext cx="1575" cy="1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7155" y="9081"/>
              <a:ext cx="1560" cy="55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170" y="11031"/>
              <a:ext cx="1560" cy="55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7155" y="9336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715" y="9396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7530" y="9216"/>
              <a:ext cx="81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7530" y="9321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8340" y="9336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45207" y="207773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：电容器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的电容。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0475" y="2669267"/>
            <a:ext cx="4955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解：由高斯定理可求出电场强度为：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080848"/>
              </p:ext>
            </p:extLst>
          </p:nvPr>
        </p:nvGraphicFramePr>
        <p:xfrm>
          <a:off x="1812681" y="3115767"/>
          <a:ext cx="1836204" cy="102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8" name="Equation" r:id="rId13" imgW="774364" imgH="431613" progId="Equation.DSMT4">
                  <p:embed/>
                </p:oleObj>
              </mc:Choice>
              <mc:Fallback>
                <p:oleObj name="Equation" r:id="rId13" imgW="77436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681" y="3115767"/>
                        <a:ext cx="1836204" cy="102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82843"/>
              </p:ext>
            </p:extLst>
          </p:nvPr>
        </p:nvGraphicFramePr>
        <p:xfrm>
          <a:off x="952650" y="4238001"/>
          <a:ext cx="667754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9" name="Equation" r:id="rId15" imgW="3073400" imgH="431800" progId="Equation.DSMT4">
                  <p:embed/>
                </p:oleObj>
              </mc:Choice>
              <mc:Fallback>
                <p:oleObj name="Equation" r:id="rId15" imgW="3073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650" y="4238001"/>
                        <a:ext cx="6677542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749360" y="5574453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675058"/>
              </p:ext>
            </p:extLst>
          </p:nvPr>
        </p:nvGraphicFramePr>
        <p:xfrm>
          <a:off x="3513317" y="5356044"/>
          <a:ext cx="3222536" cy="92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0" name="Equation" r:id="rId17" imgW="1497950" imgH="431613" progId="Equation.DSMT4">
                  <p:embed/>
                </p:oleObj>
              </mc:Choice>
              <mc:Fallback>
                <p:oleObj name="Equation" r:id="rId17" imgW="1497950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317" y="5356044"/>
                        <a:ext cx="3222536" cy="925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56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7760" y="553357"/>
            <a:ext cx="76180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由两个半径为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的平行长直导线，轴间距离为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d&gt;&gt;a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。线电荷密度分别为＋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59" y="1889813"/>
            <a:ext cx="3066641" cy="18345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2839" y="2006063"/>
            <a:ext cx="4248472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求：单位长度平行直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导线之间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的电容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02839" y="3091841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8713" y="3716479"/>
            <a:ext cx="5908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直导线在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P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点产生的电场强度大小分别为：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842557"/>
              </p:ext>
            </p:extLst>
          </p:nvPr>
        </p:nvGraphicFramePr>
        <p:xfrm>
          <a:off x="1314907" y="4478465"/>
          <a:ext cx="1620180" cy="93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8" name="Equation" r:id="rId14" imgW="748975" imgH="431613" progId="Equation.DSMT4">
                  <p:embed/>
                </p:oleObj>
              </mc:Choice>
              <mc:Fallback>
                <p:oleObj name="Equation" r:id="rId14" imgW="748975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907" y="4478465"/>
                        <a:ext cx="1620180" cy="934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739074"/>
              </p:ext>
            </p:extLst>
          </p:nvPr>
        </p:nvGraphicFramePr>
        <p:xfrm>
          <a:off x="4339243" y="4596043"/>
          <a:ext cx="2409175" cy="95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9" name="Equation" r:id="rId16" imgW="1091726" imgH="431613" progId="Equation.DSMT4">
                  <p:embed/>
                </p:oleObj>
              </mc:Choice>
              <mc:Fallback>
                <p:oleObj name="Equation" r:id="rId16" imgW="109172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243" y="4596043"/>
                        <a:ext cx="2409175" cy="950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65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71600" y="872716"/>
            <a:ext cx="4047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E</a:t>
            </a:r>
            <a:r>
              <a:rPr lang="zh-CN" altLang="zh-CN" kern="100" baseline="-250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cs typeface="Times New Roman" panose="02020603050405020304" pitchFamily="18" charset="0"/>
              </a:rPr>
              <a:t>和</a:t>
            </a:r>
            <a:r>
              <a:rPr lang="en-US" altLang="zh-CN" kern="100" dirty="0"/>
              <a:t>E</a:t>
            </a:r>
            <a:r>
              <a:rPr lang="zh-CN" altLang="zh-CN" kern="100" baseline="-25000" dirty="0">
                <a:cs typeface="Times New Roman" panose="02020603050405020304" pitchFamily="18" charset="0"/>
              </a:rPr>
              <a:t>－</a:t>
            </a:r>
            <a:r>
              <a:rPr lang="zh-CN" altLang="zh-CN" kern="100" dirty="0">
                <a:cs typeface="Times New Roman" panose="02020603050405020304" pitchFamily="18" charset="0"/>
              </a:rPr>
              <a:t>的方向一致，所以：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11660" y="19528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364232"/>
              </p:ext>
            </p:extLst>
          </p:nvPr>
        </p:nvGraphicFramePr>
        <p:xfrm>
          <a:off x="2447764" y="1536344"/>
          <a:ext cx="3240360" cy="106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0" name="Equation" r:id="rId3" imgW="1358310" imgH="444307" progId="Equation.DSMT4">
                  <p:embed/>
                </p:oleObj>
              </mc:Choice>
              <mc:Fallback>
                <p:oleObj name="Equation" r:id="rId3" imgW="1358310" imgH="44430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536344"/>
                        <a:ext cx="3240360" cy="106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67644" y="31677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844384"/>
              </p:ext>
            </p:extLst>
          </p:nvPr>
        </p:nvGraphicFramePr>
        <p:xfrm>
          <a:off x="983220" y="2801282"/>
          <a:ext cx="7249542" cy="981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1" name="Equation" r:id="rId5" imgW="3289300" imgH="444500" progId="Equation.DSMT4">
                  <p:embed/>
                </p:oleObj>
              </mc:Choice>
              <mc:Fallback>
                <p:oleObj name="Equation" r:id="rId5" imgW="32893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220" y="2801282"/>
                        <a:ext cx="7249542" cy="981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115616" y="414384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电容器的电容：</a:t>
            </a:r>
            <a:endParaRPr lang="zh-CN" altLang="en-US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059832" y="5245078"/>
            <a:ext cx="130733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928293"/>
              </p:ext>
            </p:extLst>
          </p:nvPr>
        </p:nvGraphicFramePr>
        <p:xfrm>
          <a:off x="2627784" y="4966702"/>
          <a:ext cx="2960057" cy="92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2" name="Equation" r:id="rId7" imgW="1384300" imgH="431800" progId="Equation.DSMT4">
                  <p:embed/>
                </p:oleObj>
              </mc:Choice>
              <mc:Fallback>
                <p:oleObj name="Equation" r:id="rId7" imgW="13843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966702"/>
                        <a:ext cx="2960057" cy="92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2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007604" y="1268760"/>
            <a:ext cx="7128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任何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导体之间都存在着电容，在电子线路中，这种电容称为分布电容，一般情况下分布电容值很小，可忽略不计，但在高频电路中，需要考虑分布电容</a:t>
            </a:r>
            <a:r>
              <a:rPr lang="zh-CN" altLang="zh-CN" sz="1400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194748" cy="50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3" name="Text Box 35"/>
          <p:cNvSpPr txBox="1">
            <a:spLocks noChangeArrowheads="1"/>
          </p:cNvSpPr>
          <p:nvPr/>
        </p:nvSpPr>
        <p:spPr bwMode="gray">
          <a:xfrm>
            <a:off x="753269" y="5203540"/>
            <a:ext cx="7829550" cy="708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魔术师大卫</a:t>
            </a:r>
            <a:r>
              <a:rPr lang="en-US" altLang="zh-CN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布莱恩高压电击表演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88740"/>
            <a:ext cx="48006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11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96787"/>
            <a:ext cx="7645222" cy="5235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96336" y="796787"/>
            <a:ext cx="588438" cy="4359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680245"/>
            <a:ext cx="6876764" cy="55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497801" y="592505"/>
            <a:ext cx="7772400" cy="6048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§6.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电容储能，电场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能量（重点）</a:t>
            </a:r>
            <a:endParaRPr lang="zh-CN" altLang="en-US" sz="3600" kern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5813" y="1459264"/>
            <a:ext cx="7664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给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电容器充电的过程，是电源把电荷从负极板移到正极板的过程，这一过程需要作功。电源需要消耗其它形式的能量来完成这一作功的过程。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769869"/>
            <a:ext cx="1295238" cy="28285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9572" y="2936592"/>
            <a:ext cx="52579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电源的作用下，电荷不断地从</a:t>
            </a:r>
          </a:p>
          <a:p>
            <a:pPr algn="l">
              <a:lnSpc>
                <a:spcPct val="125000"/>
              </a:lnSpc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板移到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板，在时间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内，移动了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电荷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q(t)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，这时极板间的电势差为：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59732" y="4386881"/>
            <a:ext cx="1449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u(t)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81890" y="4892342"/>
            <a:ext cx="5295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继续从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板移动电荷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dq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板，需要作功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447764" y="5986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542297"/>
              </p:ext>
            </p:extLst>
          </p:nvPr>
        </p:nvGraphicFramePr>
        <p:xfrm>
          <a:off x="2265487" y="5675337"/>
          <a:ext cx="2076854" cy="77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96" name="Equation" r:id="rId5" imgW="1054100" imgH="393700" progId="Equation.DSMT4">
                  <p:embed/>
                </p:oleObj>
              </mc:Choice>
              <mc:Fallback>
                <p:oleObj name="Equation" r:id="rId5" imgW="10541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487" y="5675337"/>
                        <a:ext cx="2076854" cy="7770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7019764" y="4892342"/>
            <a:ext cx="181055" cy="5078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solidFill>
                <a:schemeClr val="bg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7164288" y="5038887"/>
            <a:ext cx="0" cy="2354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直接连接符 2"/>
          <p:cNvCxnSpPr/>
          <p:nvPr/>
        </p:nvCxnSpPr>
        <p:spPr bwMode="auto">
          <a:xfrm>
            <a:off x="7019764" y="4921033"/>
            <a:ext cx="0" cy="4791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410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35429"/>
              </p:ext>
            </p:extLst>
          </p:nvPr>
        </p:nvGraphicFramePr>
        <p:xfrm>
          <a:off x="1619672" y="1615753"/>
          <a:ext cx="3436440" cy="96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8" name="Equation" r:id="rId3" imgW="1485900" imgH="419100" progId="Equation.DSMT4">
                  <p:embed/>
                </p:oleObj>
              </mc:Choice>
              <mc:Fallback>
                <p:oleObj name="Equation" r:id="rId3" imgW="14859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615753"/>
                        <a:ext cx="3436440" cy="962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028996"/>
              </p:ext>
            </p:extLst>
          </p:nvPr>
        </p:nvGraphicFramePr>
        <p:xfrm>
          <a:off x="1295636" y="3345473"/>
          <a:ext cx="2929073" cy="76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49" name="Equation" r:id="rId5" imgW="1587500" imgH="419100" progId="Equation.DSMT4">
                  <p:embed/>
                </p:oleObj>
              </mc:Choice>
              <mc:Fallback>
                <p:oleObj name="Equation" r:id="rId5" imgW="15875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636" y="3345473"/>
                        <a:ext cx="2929073" cy="768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7744"/>
              </p:ext>
            </p:extLst>
          </p:nvPr>
        </p:nvGraphicFramePr>
        <p:xfrm>
          <a:off x="1295636" y="4952005"/>
          <a:ext cx="3088036" cy="79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50" name="Equation" r:id="rId7" imgW="1612900" imgH="419100" progId="Equation.DSMT4">
                  <p:embed/>
                </p:oleObj>
              </mc:Choice>
              <mc:Fallback>
                <p:oleObj name="Equation" r:id="rId7" imgW="16129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636" y="4952005"/>
                        <a:ext cx="3088036" cy="7960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3528" y="952808"/>
            <a:ext cx="86789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从极板上没有电荷直到极板上带有电荷</a:t>
            </a: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，电源所作的功为：</a:t>
            </a:r>
            <a:endParaRPr kumimoji="0" lang="zh-CN" altLang="en-US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55576" y="2713339"/>
            <a:ext cx="40975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CU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可以写成：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98549" y="4327960"/>
            <a:ext cx="68996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algn="l" eaLnBrk="0" hangingPunct="0"/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电源所作的功转换成电容器中电场储存的能量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57700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64142" y="908720"/>
            <a:ext cx="594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对于平行板电容器，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S/d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79612" y="1734580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∴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168374"/>
              </p:ext>
            </p:extLst>
          </p:nvPr>
        </p:nvGraphicFramePr>
        <p:xfrm>
          <a:off x="1871700" y="1592796"/>
          <a:ext cx="4248477" cy="78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7" name="Equation" r:id="rId3" imgW="2133600" imgH="393700" progId="Equation.DSMT4">
                  <p:embed/>
                </p:oleObj>
              </mc:Choice>
              <mc:Fallback>
                <p:oleObj name="Equation" r:id="rId3" imgW="21336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700" y="1592796"/>
                        <a:ext cx="4248477" cy="7867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44960" y="2379551"/>
            <a:ext cx="6660740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为电容器中电场遍及的空间体积。</a:t>
            </a:r>
          </a:p>
          <a:p>
            <a:pPr algn="l">
              <a:lnSpc>
                <a:spcPct val="125000"/>
              </a:lnSpc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电能密度：单位体积中的电能。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900231" y="3611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01070"/>
              </p:ext>
            </p:extLst>
          </p:nvPr>
        </p:nvGraphicFramePr>
        <p:xfrm>
          <a:off x="3112661" y="3531520"/>
          <a:ext cx="2448272" cy="95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8" name="Equation" r:id="rId5" imgW="1016000" imgH="393700" progId="Equation.DSMT4">
                  <p:embed/>
                </p:oleObj>
              </mc:Choice>
              <mc:Fallback>
                <p:oleObj name="Equation" r:id="rId5" imgW="10160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661" y="3531520"/>
                        <a:ext cx="2448272" cy="955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11560" y="4572364"/>
            <a:ext cx="7941944" cy="18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由上式看出，电能密度只与电场强度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有关，与电荷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、电容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无关。这说明电场中的能量是电场本身固有的。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只要存在电场，就存在能量。与电荷无关，电荷的作用是能够产生电场。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827584" y="1025912"/>
            <a:ext cx="712656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上式虽然是从平行板电容器中储存的能量导出的，但它是普遍成立的。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对于不均匀电场，取一体元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，该点的电场能量密度为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，则体元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中储存的静电能为：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dW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wdV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整个电场中的静电能为：</a:t>
            </a:r>
            <a:r>
              <a:rPr lang="en-US" altLang="zh-CN" kern="100" dirty="0"/>
              <a:t>W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zh-CN" altLang="zh-CN" sz="4000" kern="100" dirty="0">
                <a:ea typeface="MS Mincho"/>
                <a:cs typeface="Times New Roman" panose="02020603050405020304" pitchFamily="18" charset="0"/>
              </a:rPr>
              <a:t>∫</a:t>
            </a:r>
            <a:r>
              <a:rPr lang="en-US" altLang="zh-CN" sz="4000" kern="100" baseline="-25000" dirty="0" err="1">
                <a:ea typeface="MS Mincho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ea typeface="MS Mincho"/>
              </a:rPr>
              <a:t>dw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zh-CN" altLang="zh-CN" sz="4000" kern="100" dirty="0">
                <a:ea typeface="MS Mincho"/>
                <a:cs typeface="Times New Roman" panose="02020603050405020304" pitchFamily="18" charset="0"/>
              </a:rPr>
              <a:t>∫</a:t>
            </a:r>
            <a:r>
              <a:rPr lang="en-US" altLang="zh-CN" sz="4000" kern="100" baseline="-25000" dirty="0">
                <a:ea typeface="MS Mincho"/>
                <a:cs typeface="Times New Roman" panose="02020603050405020304" pitchFamily="18" charset="0"/>
              </a:rPr>
              <a:t>v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E</a:t>
            </a:r>
            <a:r>
              <a:rPr lang="en-US" altLang="zh-CN" kern="100" baseline="30000" dirty="0"/>
              <a:t>2</a:t>
            </a:r>
            <a:r>
              <a:rPr lang="en-US" altLang="zh-CN" kern="100" dirty="0">
                <a:ea typeface="MS Mincho"/>
              </a:rPr>
              <a:t>dv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002319" y="897929"/>
            <a:ext cx="72635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正负电荷合在一起时，空间没有场，也没有电场能。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3357297" y="2024844"/>
            <a:ext cx="2333625" cy="1228725"/>
            <a:chOff x="3210" y="11445"/>
            <a:chExt cx="3675" cy="1935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4410" y="11520"/>
              <a:ext cx="585" cy="58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4425" y="11445"/>
              <a:ext cx="540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＋</a:t>
              </a:r>
              <a:endPara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5010" y="11535"/>
              <a:ext cx="585" cy="585"/>
              <a:chOff x="5010" y="9039"/>
              <a:chExt cx="585" cy="585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5010" y="9039"/>
                <a:ext cx="585" cy="585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5190" y="9324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210" y="12795"/>
              <a:ext cx="585" cy="58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3225" y="12720"/>
              <a:ext cx="540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＋</a:t>
              </a:r>
              <a:endPara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" name="Group 2"/>
            <p:cNvGrpSpPr>
              <a:grpSpLocks/>
            </p:cNvGrpSpPr>
            <p:nvPr/>
          </p:nvGrpSpPr>
          <p:grpSpPr bwMode="auto">
            <a:xfrm>
              <a:off x="6300" y="12765"/>
              <a:ext cx="585" cy="585"/>
              <a:chOff x="5010" y="9039"/>
              <a:chExt cx="585" cy="585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010" y="9039"/>
                <a:ext cx="585" cy="585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3"/>
              <p:cNvSpPr>
                <a:spLocks noChangeShapeType="1"/>
              </p:cNvSpPr>
              <p:nvPr/>
            </p:nvSpPr>
            <p:spPr bwMode="auto">
              <a:xfrm>
                <a:off x="5190" y="9324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731762" y="3327118"/>
            <a:ext cx="7537069" cy="233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用外力把正负电荷分开，就需要克服库伦力作功，同时在正负电荷之间产生电场。库伦力是保守力，外力所作的功就以电场能的形式储存在电场中。在这个过程中，正负电荷并没有发生变化，只是其分布有变化。 </a:t>
            </a:r>
          </a:p>
        </p:txBody>
      </p:sp>
    </p:spTree>
    <p:extLst>
      <p:ext uri="{BB962C8B-B14F-4D97-AF65-F5344CB8AC3E}">
        <p14:creationId xmlns:p14="http://schemas.microsoft.com/office/powerpoint/2010/main" val="3490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568234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ea typeface="仿宋" panose="02010609060101010101" pitchFamily="49" charset="-122"/>
              </a:rPr>
              <a:t>半径为</a:t>
            </a:r>
            <a:r>
              <a:rPr lang="en-US" altLang="zh-CN" sz="2800" kern="100" dirty="0">
                <a:ea typeface="仿宋" panose="02010609060101010101" pitchFamily="49" charset="-122"/>
              </a:rPr>
              <a:t>a</a:t>
            </a:r>
            <a:r>
              <a:rPr lang="zh-CN" altLang="zh-CN" sz="2800" kern="100" dirty="0">
                <a:ea typeface="仿宋" panose="02010609060101010101" pitchFamily="49" charset="-122"/>
              </a:rPr>
              <a:t>，带电量为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zh-CN" sz="2800" kern="100" dirty="0">
                <a:ea typeface="仿宋" panose="02010609060101010101" pitchFamily="49" charset="-122"/>
              </a:rPr>
              <a:t>的孤立金属球，</a:t>
            </a:r>
          </a:p>
          <a:p>
            <a:pPr algn="l">
              <a:lnSpc>
                <a:spcPct val="125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求：它所产生的电场储存的静电能。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1" y="1278567"/>
            <a:ext cx="1742857" cy="17238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8871" y="2058751"/>
            <a:ext cx="4493538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解：由高斯定理可求出电场强度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551272"/>
              </p:ext>
            </p:extLst>
          </p:nvPr>
        </p:nvGraphicFramePr>
        <p:xfrm>
          <a:off x="2169051" y="2606949"/>
          <a:ext cx="159857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0" name="Equation" r:id="rId14" imgW="799753" imgH="431613" progId="Equation.DSMT4">
                  <p:embed/>
                </p:oleObj>
              </mc:Choice>
              <mc:Fallback>
                <p:oleObj name="Equation" r:id="rId14" imgW="799753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051" y="2606949"/>
                        <a:ext cx="1598578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723684" y="3619060"/>
            <a:ext cx="65033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半径为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，厚度为</a:t>
            </a:r>
            <a:r>
              <a:rPr lang="en-US" altLang="zh-CN" kern="100" dirty="0" err="1">
                <a:ea typeface="仿宋" panose="02010609060101010101" pitchFamily="49" charset="-122"/>
              </a:rPr>
              <a:t>dr</a:t>
            </a:r>
            <a:r>
              <a:rPr lang="zh-CN" altLang="zh-CN" kern="100" dirty="0">
                <a:ea typeface="仿宋" panose="02010609060101010101" pitchFamily="49" charset="-122"/>
              </a:rPr>
              <a:t>的球壳中的静电能为：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13058"/>
              </p:ext>
            </p:extLst>
          </p:nvPr>
        </p:nvGraphicFramePr>
        <p:xfrm>
          <a:off x="1196943" y="4343749"/>
          <a:ext cx="6265862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1" name="Equation" r:id="rId16" imgW="3327120" imgH="990360" progId="Equation.DSMT4">
                  <p:embed/>
                </p:oleObj>
              </mc:Choice>
              <mc:Fallback>
                <p:oleObj name="Equation" r:id="rId16" imgW="3327120" imgH="990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43" y="4343749"/>
                        <a:ext cx="6265862" cy="185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117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4872" y="985030"/>
            <a:ext cx="51571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latinLnBrk="0" hangingPunct="0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</a:rPr>
              <a:t>整个空间中电场的能量为</a:t>
            </a:r>
            <a:r>
              <a:rPr lang="en-US" altLang="zh-CN" kern="100" dirty="0">
                <a:ea typeface="仿宋" panose="02010609060101010101" pitchFamily="49" charset="-122"/>
              </a:rPr>
              <a:t>a</a:t>
            </a:r>
            <a:r>
              <a:rPr lang="zh-CN" altLang="en-US" kern="100" dirty="0">
                <a:ea typeface="仿宋" panose="02010609060101010101" pitchFamily="49" charset="-122"/>
              </a:rPr>
              <a:t>到∞的积分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95747"/>
              </p:ext>
            </p:extLst>
          </p:nvPr>
        </p:nvGraphicFramePr>
        <p:xfrm>
          <a:off x="1691680" y="1829482"/>
          <a:ext cx="3907559" cy="828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35" name="Equation" r:id="rId3" imgW="2171700" imgH="457200" progId="Equation.DSMT4">
                  <p:embed/>
                </p:oleObj>
              </mc:Choice>
              <mc:Fallback>
                <p:oleObj name="Equation" r:id="rId3" imgW="21717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829482"/>
                        <a:ext cx="3907559" cy="828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68072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ea typeface="仿宋" panose="02010609060101010101" pitchFamily="49" charset="-122"/>
              </a:rPr>
              <a:t>圆柱形电容器长为</a:t>
            </a:r>
            <a:r>
              <a:rPr lang="en-US" altLang="zh-CN" sz="2800" kern="100" dirty="0">
                <a:ea typeface="仿宋" panose="02010609060101010101" pitchFamily="49" charset="-122"/>
              </a:rPr>
              <a:t>L</a:t>
            </a:r>
            <a:r>
              <a:rPr lang="zh-CN" altLang="en-US" sz="2800" kern="100" dirty="0">
                <a:ea typeface="仿宋" panose="02010609060101010101" pitchFamily="49" charset="-122"/>
              </a:rPr>
              <a:t>，半径分别为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</a:rPr>
              <a:t>、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</a:rPr>
              <a:t>，长度</a:t>
            </a:r>
            <a:r>
              <a:rPr lang="en-US" altLang="zh-CN" sz="2800" kern="100" dirty="0">
                <a:ea typeface="仿宋" panose="02010609060101010101" pitchFamily="49" charset="-122"/>
              </a:rPr>
              <a:t>L&gt;&gt;R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</a:rPr>
              <a:t>－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，</a:t>
            </a:r>
            <a:r>
              <a:rPr lang="zh-CN" altLang="en-US" sz="2800" kern="100" dirty="0">
                <a:ea typeface="仿宋" panose="02010609060101010101" pitchFamily="49" charset="-122"/>
              </a:rPr>
              <a:t>带电量分别为＋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</a:rPr>
              <a:t>和－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</a:rPr>
              <a:t>。</a:t>
            </a:r>
            <a:endParaRPr lang="zh-CN" altLang="zh-CN" sz="2800" kern="100" dirty="0"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电容器电场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中的能量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7433582" y="1950561"/>
            <a:ext cx="1000125" cy="1590675"/>
            <a:chOff x="7155" y="1905"/>
            <a:chExt cx="1575" cy="2505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7155" y="2190"/>
              <a:ext cx="1575" cy="1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7155" y="1905"/>
              <a:ext cx="1560" cy="55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170" y="3855"/>
              <a:ext cx="1560" cy="55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7155" y="2160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715" y="2220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7530" y="2040"/>
              <a:ext cx="81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7530" y="2145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8340" y="2160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544723" y="2575785"/>
            <a:ext cx="510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</a:rPr>
              <a:t>解：由高斯定理可求出电场强度为：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43760"/>
              </p:ext>
            </p:extLst>
          </p:nvPr>
        </p:nvGraphicFramePr>
        <p:xfrm>
          <a:off x="1495347" y="3037450"/>
          <a:ext cx="1980220" cy="1100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92" name="Equation" r:id="rId13" imgW="774364" imgH="431613" progId="Equation.DSMT4">
                  <p:embed/>
                </p:oleObj>
              </mc:Choice>
              <mc:Fallback>
                <p:oleObj name="Equation" r:id="rId13" imgW="77436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347" y="3037450"/>
                        <a:ext cx="1980220" cy="1100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162018" y="436840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电场能量密度为：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92940"/>
              </p:ext>
            </p:extLst>
          </p:nvPr>
        </p:nvGraphicFramePr>
        <p:xfrm>
          <a:off x="2323439" y="5060901"/>
          <a:ext cx="3330375" cy="101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93" name="Equation" r:id="rId15" imgW="1498600" imgH="457200" progId="Equation.DSMT4">
                  <p:embed/>
                </p:oleObj>
              </mc:Choice>
              <mc:Fallback>
                <p:oleObj name="Equation" r:id="rId15" imgW="1498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3439" y="5060901"/>
                        <a:ext cx="3330375" cy="1019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684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73032" y="15567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物质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 bwMode="auto">
          <a:xfrm>
            <a:off x="2437128" y="1232756"/>
            <a:ext cx="144016" cy="10801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3171" y="908720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导体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79282" y="2082043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绝缘体</a:t>
            </a:r>
          </a:p>
        </p:txBody>
      </p:sp>
      <p:sp>
        <p:nvSpPr>
          <p:cNvPr id="8" name="矩形 7"/>
          <p:cNvSpPr/>
          <p:nvPr/>
        </p:nvSpPr>
        <p:spPr>
          <a:xfrm>
            <a:off x="5137428" y="90872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自由电荷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33372" y="209657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束缚（极化）电荷</a:t>
            </a:r>
            <a:endParaRPr lang="zh-CN" altLang="en-US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83569" y="3068686"/>
            <a:ext cx="77746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导体（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conductor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）：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存在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大量的可自由移动的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电荷，包括金属、电解液、等离子体、超导体。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导体放入静电场后，二者产生相互作用：导体中的自由电荷在静电场的作用下，会重新分布；静电场会受到导体中自由电荷的影响而发生变化。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我们这里只讨论金属导体，所得结论有的也适用于其它导体。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1580" y="800708"/>
            <a:ext cx="6948772" cy="50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取圆柱薄层半径为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，厚度为</a:t>
            </a:r>
            <a:r>
              <a:rPr lang="en-US" altLang="zh-CN" kern="100" dirty="0" err="1">
                <a:ea typeface="仿宋" panose="02010609060101010101" pitchFamily="49" charset="-122"/>
              </a:rPr>
              <a:t>dr</a:t>
            </a:r>
            <a:r>
              <a:rPr lang="zh-CN" altLang="zh-CN" kern="100" dirty="0">
                <a:ea typeface="仿宋" panose="02010609060101010101" pitchFamily="49" charset="-122"/>
              </a:rPr>
              <a:t>，长为</a:t>
            </a:r>
            <a:r>
              <a:rPr lang="en-US" altLang="zh-CN" kern="100" dirty="0">
                <a:ea typeface="仿宋" panose="02010609060101010101" pitchFamily="49" charset="-122"/>
              </a:rPr>
              <a:t>L</a:t>
            </a:r>
            <a:r>
              <a:rPr lang="zh-CN" altLang="zh-CN" kern="100" dirty="0">
                <a:ea typeface="仿宋" panose="02010609060101010101" pitchFamily="49" charset="-122"/>
              </a:rPr>
              <a:t>，则体元为：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75756" y="1448780"/>
            <a:ext cx="1611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 err="1"/>
              <a:t>dV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2π</a:t>
            </a:r>
            <a:r>
              <a:rPr lang="en-US" altLang="zh-CN" kern="100" dirty="0" err="1"/>
              <a:t>rLdr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91580" y="216886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体元中电场的能量：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63688" y="29236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09621"/>
              </p:ext>
            </p:extLst>
          </p:nvPr>
        </p:nvGraphicFramePr>
        <p:xfrm>
          <a:off x="1483964" y="2758178"/>
          <a:ext cx="6015786" cy="101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1" name="Equation" r:id="rId3" imgW="2730500" imgH="457200" progId="Equation.DSMT4">
                  <p:embed/>
                </p:oleObj>
              </mc:Choice>
              <mc:Fallback>
                <p:oleObj name="Equation" r:id="rId3" imgW="27305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964" y="2758178"/>
                        <a:ext cx="6015786" cy="1013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93801" y="4046618"/>
            <a:ext cx="6304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圆桶之间的电场能量为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</a:rPr>
              <a:t>到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ea typeface="仿宋" panose="02010609060101010101" pitchFamily="49" charset="-122"/>
              </a:rPr>
              <a:t>间的积分：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943708" y="47776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290763"/>
              </p:ext>
            </p:extLst>
          </p:nvPr>
        </p:nvGraphicFramePr>
        <p:xfrm>
          <a:off x="1763688" y="4768771"/>
          <a:ext cx="5581953" cy="1006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2" name="Equation" r:id="rId5" imgW="2552700" imgH="457200" progId="Equation.DSMT4">
                  <p:embed/>
                </p:oleObj>
              </mc:Choice>
              <mc:Fallback>
                <p:oleObj name="Equation" r:id="rId5" imgW="25527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768771"/>
                        <a:ext cx="5581953" cy="1006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1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27584" y="62068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电容器的并联与串联</a:t>
            </a:r>
            <a:endParaRPr lang="zh-CN" altLang="en-US" sz="32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592796"/>
            <a:ext cx="1944216" cy="29225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5556" y="1576163"/>
            <a:ext cx="5454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并联时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	U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n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7784" y="2312876"/>
            <a:ext cx="30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q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Times New Roman" panose="02020603050405020304" pitchFamily="18" charset="0"/>
              </a:rPr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n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08024" y="35730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785827"/>
              </p:ext>
            </p:extLst>
          </p:nvPr>
        </p:nvGraphicFramePr>
        <p:xfrm>
          <a:off x="2577079" y="3320988"/>
          <a:ext cx="3453404" cy="2196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3" name="Equation" r:id="rId4" imgW="1638300" imgH="1041400" progId="Equation.DSMT4">
                  <p:embed/>
                </p:oleObj>
              </mc:Choice>
              <mc:Fallback>
                <p:oleObj name="Equation" r:id="rId4" imgW="1638300" imgH="1041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7079" y="3320988"/>
                        <a:ext cx="3453404" cy="2196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2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52" y="1664804"/>
            <a:ext cx="1114425" cy="2409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249305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串联时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	q</a:t>
            </a:r>
            <a:r>
              <a:rPr lang="en-US" altLang="zh-CN" kern="100" baseline="-25000" dirty="0"/>
              <a:t> 1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 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 </a:t>
            </a:r>
            <a:r>
              <a:rPr lang="en-US" altLang="zh-CN" kern="100" baseline="-25000" dirty="0"/>
              <a:t>n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79812" y="2024844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/>
              <a:t>U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Times New Roman" panose="02020603050405020304" pitchFamily="18" charset="0"/>
              </a:rPr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n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63688" y="3250715"/>
            <a:ext cx="108760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21710"/>
              </p:ext>
            </p:extLst>
          </p:nvPr>
        </p:nvGraphicFramePr>
        <p:xfrm>
          <a:off x="1583668" y="2860419"/>
          <a:ext cx="4288621" cy="197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5" name="Equation" r:id="rId4" imgW="2692400" imgH="1244600" progId="Equation.DSMT4">
                  <p:embed/>
                </p:oleObj>
              </mc:Choice>
              <mc:Fallback>
                <p:oleObj name="Equation" r:id="rId4" imgW="2692400" imgH="1244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2860419"/>
                        <a:ext cx="4288621" cy="19784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029670" y="525224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整理得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23828" y="5662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301245"/>
              </p:ext>
            </p:extLst>
          </p:nvPr>
        </p:nvGraphicFramePr>
        <p:xfrm>
          <a:off x="2771800" y="5255420"/>
          <a:ext cx="2628396" cy="761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6" name="Equation" r:id="rId6" imgW="1485900" imgH="431800" progId="Equation.DSMT4">
                  <p:embed/>
                </p:oleObj>
              </mc:Choice>
              <mc:Fallback>
                <p:oleObj name="Equation" r:id="rId6" imgW="1485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255420"/>
                        <a:ext cx="2628396" cy="761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9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05779" y="74422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ea typeface="仿宋" panose="02010609060101010101" pitchFamily="49" charset="-122"/>
              </a:rPr>
              <a:t>如图两电容并联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>
                <a:ea typeface="仿宋" panose="02010609060101010101" pitchFamily="49" charset="-122"/>
              </a:rPr>
              <a:t>C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1μF</a:t>
            </a:r>
            <a:r>
              <a:rPr lang="zh-CN" altLang="zh-CN" sz="2800" kern="100" dirty="0">
                <a:ea typeface="仿宋" panose="02010609060101010101" pitchFamily="49" charset="-122"/>
              </a:rPr>
              <a:t>，</a:t>
            </a:r>
            <a:r>
              <a:rPr lang="en-US" altLang="zh-CN" sz="2800" kern="100" dirty="0">
                <a:ea typeface="仿宋" panose="02010609060101010101" pitchFamily="49" charset="-122"/>
              </a:rPr>
              <a:t>u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100V</a:t>
            </a:r>
            <a:endParaRPr lang="zh-CN" altLang="zh-CN" sz="2800" kern="100" dirty="0"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800" kern="100" dirty="0">
                <a:ea typeface="仿宋" panose="02010609060101010101" pitchFamily="49" charset="-122"/>
              </a:rPr>
              <a:t>C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2</a:t>
            </a:r>
            <a:r>
              <a:rPr lang="en-US" altLang="zh-CN" sz="2800" kern="100" smtClean="0">
                <a:ea typeface="仿宋" panose="02010609060101010101" pitchFamily="49" charset="-122"/>
              </a:rPr>
              <a:t>μF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>
                <a:ea typeface="仿宋" panose="02010609060101010101" pitchFamily="49" charset="-122"/>
              </a:rPr>
              <a:t>u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200V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0072" y="853133"/>
            <a:ext cx="1828800" cy="15049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90802" y="2511926"/>
            <a:ext cx="7128792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将电容器的正极与正极相联，负极与负极相联。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求：并联前后电容器所储存的静电能。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2641" y="3618791"/>
            <a:ext cx="1723549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解：并联前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15928" y="4403150"/>
            <a:ext cx="65485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altLang="zh-CN" kern="100" dirty="0"/>
              <a:t>W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＝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C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1</a:t>
            </a:r>
            <a:r>
              <a:rPr lang="en-US" altLang="zh-CN" kern="100" baseline="30000" dirty="0"/>
              <a:t>2</a:t>
            </a:r>
            <a:r>
              <a:rPr lang="zh-CN" altLang="zh-CN" kern="100" dirty="0"/>
              <a:t>＝</a:t>
            </a:r>
            <a:r>
              <a:rPr lang="en-US" altLang="zh-CN" sz="4000" kern="100" dirty="0"/>
              <a:t>½</a:t>
            </a:r>
            <a:r>
              <a:rPr lang="zh-CN" altLang="zh-CN" kern="100" dirty="0"/>
              <a:t>×</a:t>
            </a:r>
            <a:r>
              <a:rPr lang="en-US" altLang="zh-CN" kern="100" dirty="0"/>
              <a:t>1.0</a:t>
            </a:r>
            <a:r>
              <a:rPr lang="zh-CN" altLang="zh-CN" kern="100" dirty="0"/>
              <a:t>×</a:t>
            </a:r>
            <a:r>
              <a:rPr lang="en-US" altLang="zh-CN" kern="100" dirty="0"/>
              <a:t>10</a:t>
            </a:r>
            <a:r>
              <a:rPr lang="zh-CN" altLang="zh-CN" kern="100" baseline="30000" dirty="0"/>
              <a:t>－</a:t>
            </a:r>
            <a:r>
              <a:rPr lang="en-US" altLang="zh-CN" kern="100" baseline="30000" dirty="0"/>
              <a:t>6</a:t>
            </a:r>
            <a:r>
              <a:rPr lang="zh-CN" altLang="zh-CN" kern="100" dirty="0"/>
              <a:t>×</a:t>
            </a:r>
            <a:r>
              <a:rPr lang="en-US" altLang="zh-CN" kern="100" dirty="0"/>
              <a:t>100</a:t>
            </a:r>
            <a:r>
              <a:rPr lang="en-US" altLang="zh-CN" kern="100" baseline="30000" dirty="0"/>
              <a:t>2</a:t>
            </a:r>
            <a:r>
              <a:rPr lang="zh-CN" altLang="zh-CN" kern="100" dirty="0"/>
              <a:t>＝</a:t>
            </a:r>
            <a:r>
              <a:rPr lang="en-US" altLang="zh-CN" kern="100" dirty="0"/>
              <a:t>0.005(J)</a:t>
            </a:r>
            <a:endParaRPr lang="zh-CN" altLang="zh-CN" kern="100" dirty="0"/>
          </a:p>
          <a:p>
            <a:pPr algn="l"/>
            <a:r>
              <a:rPr lang="en-US" altLang="zh-CN" kern="100" dirty="0"/>
              <a:t>W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C</a:t>
            </a:r>
            <a:r>
              <a:rPr lang="en-US" altLang="zh-CN" kern="100" baseline="-25000" dirty="0"/>
              <a:t>2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sz="4000" kern="100" dirty="0"/>
              <a:t>½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2.0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10</a:t>
            </a:r>
            <a:r>
              <a:rPr lang="zh-CN" altLang="zh-CN" kern="100" baseline="30000" dirty="0">
                <a:cs typeface="Times New Roman" panose="02020603050405020304" pitchFamily="18" charset="0"/>
              </a:rPr>
              <a:t>－</a:t>
            </a:r>
            <a:r>
              <a:rPr lang="en-US" altLang="zh-CN" kern="100" baseline="30000" dirty="0"/>
              <a:t>6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200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0.04(J)</a:t>
            </a:r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11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3588" y="1020887"/>
            <a:ext cx="48429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r>
              <a:rPr kumimoji="0" lang="zh-CN" altLang="zh-CN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总能量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0.045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并联后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73715"/>
              </p:ext>
            </p:extLst>
          </p:nvPr>
        </p:nvGraphicFramePr>
        <p:xfrm>
          <a:off x="1115616" y="2528900"/>
          <a:ext cx="5774900" cy="77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52" name="Equation" r:id="rId3" imgW="3048000" imgH="419100" progId="Equation.DSMT4">
                  <p:embed/>
                </p:oleObj>
              </mc:Choice>
              <mc:Fallback>
                <p:oleObj name="Equation" r:id="rId3" imgW="30480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528900"/>
                        <a:ext cx="5774900" cy="7745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1600" y="3717032"/>
            <a:ext cx="3536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并联后能量减少了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0.003J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566682"/>
            <a:ext cx="8856984" cy="1008112"/>
          </a:xfrm>
        </p:spPr>
        <p:txBody>
          <a:bodyPr>
            <a:norm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§7  </a:t>
            </a:r>
            <a:r>
              <a:rPr lang="zh-CN" altLang="en-US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静电场中的电介质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4391980" y="4977172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907201"/>
            <a:ext cx="7561470" cy="4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64804"/>
            <a:ext cx="6403471" cy="18362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7544" y="672339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一、法拉第实验：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电介质对电场的影响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69060"/>
            <a:ext cx="7486600" cy="18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7951604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48122" y="59832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、介质极化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69" y="1520787"/>
            <a:ext cx="2254917" cy="6840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1" y="2564903"/>
            <a:ext cx="2254917" cy="8769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626" y="1406860"/>
            <a:ext cx="2052228" cy="2316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432" y="953067"/>
            <a:ext cx="1980220" cy="2769879"/>
          </a:xfrm>
          <a:prstGeom prst="rect">
            <a:avLst/>
          </a:prstGeom>
        </p:spPr>
      </p:pic>
      <p:sp>
        <p:nvSpPr>
          <p:cNvPr id="10" name="右大括号 9"/>
          <p:cNvSpPr/>
          <p:nvPr/>
        </p:nvSpPr>
        <p:spPr bwMode="auto">
          <a:xfrm>
            <a:off x="3396226" y="1700808"/>
            <a:ext cx="295698" cy="1476164"/>
          </a:xfrm>
          <a:prstGeom prst="rightBrac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69" y="3852337"/>
            <a:ext cx="7461283" cy="26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48122" y="598329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三、介质微观结构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90430"/>
            <a:ext cx="7381875" cy="51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295636" y="2132856"/>
            <a:ext cx="3048000" cy="3124200"/>
            <a:chOff x="576" y="1611"/>
            <a:chExt cx="2103" cy="2160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576" y="1611"/>
              <a:ext cx="2103" cy="2160"/>
              <a:chOff x="3264" y="1872"/>
              <a:chExt cx="2103" cy="2160"/>
            </a:xfrm>
          </p:grpSpPr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 flipH="1">
                <a:off x="3321" y="2993"/>
                <a:ext cx="1989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5282" y="2964"/>
                <a:ext cx="85" cy="59"/>
              </a:xfrm>
              <a:custGeom>
                <a:avLst/>
                <a:gdLst>
                  <a:gd name="T0" fmla="*/ 0 w 99"/>
                  <a:gd name="T1" fmla="*/ 67 h 67"/>
                  <a:gd name="T2" fmla="*/ 99 w 99"/>
                  <a:gd name="T3" fmla="*/ 33 h 67"/>
                  <a:gd name="T4" fmla="*/ 0 w 99"/>
                  <a:gd name="T5" fmla="*/ 0 h 67"/>
                  <a:gd name="T6" fmla="*/ 31 w 99"/>
                  <a:gd name="T7" fmla="*/ 33 h 67"/>
                  <a:gd name="T8" fmla="*/ 0 w 99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0" y="67"/>
                    </a:moveTo>
                    <a:lnTo>
                      <a:pt x="99" y="33"/>
                    </a:lnTo>
                    <a:lnTo>
                      <a:pt x="0" y="0"/>
                    </a:lnTo>
                    <a:lnTo>
                      <a:pt x="31" y="33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3264" y="2963"/>
                <a:ext cx="85" cy="59"/>
              </a:xfrm>
              <a:custGeom>
                <a:avLst/>
                <a:gdLst>
                  <a:gd name="T0" fmla="*/ 99 w 99"/>
                  <a:gd name="T1" fmla="*/ 0 h 67"/>
                  <a:gd name="T2" fmla="*/ 0 w 99"/>
                  <a:gd name="T3" fmla="*/ 34 h 67"/>
                  <a:gd name="T4" fmla="*/ 99 w 99"/>
                  <a:gd name="T5" fmla="*/ 67 h 67"/>
                  <a:gd name="T6" fmla="*/ 68 w 99"/>
                  <a:gd name="T7" fmla="*/ 34 h 67"/>
                  <a:gd name="T8" fmla="*/ 99 w 9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99" y="0"/>
                    </a:moveTo>
                    <a:lnTo>
                      <a:pt x="0" y="34"/>
                    </a:lnTo>
                    <a:lnTo>
                      <a:pt x="99" y="67"/>
                    </a:lnTo>
                    <a:lnTo>
                      <a:pt x="68" y="3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 flipV="1">
                <a:off x="3341" y="2613"/>
                <a:ext cx="1846" cy="76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5172" y="3343"/>
                <a:ext cx="90" cy="59"/>
              </a:xfrm>
              <a:custGeom>
                <a:avLst/>
                <a:gdLst>
                  <a:gd name="T0" fmla="*/ 0 w 105"/>
                  <a:gd name="T1" fmla="*/ 62 h 67"/>
                  <a:gd name="T2" fmla="*/ 105 w 105"/>
                  <a:gd name="T3" fmla="*/ 67 h 67"/>
                  <a:gd name="T4" fmla="*/ 25 w 105"/>
                  <a:gd name="T5" fmla="*/ 0 h 67"/>
                  <a:gd name="T6" fmla="*/ 42 w 105"/>
                  <a:gd name="T7" fmla="*/ 42 h 67"/>
                  <a:gd name="T8" fmla="*/ 0 w 105"/>
                  <a:gd name="T9" fmla="*/ 6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7">
                    <a:moveTo>
                      <a:pt x="0" y="62"/>
                    </a:moveTo>
                    <a:lnTo>
                      <a:pt x="105" y="67"/>
                    </a:lnTo>
                    <a:lnTo>
                      <a:pt x="25" y="0"/>
                    </a:lnTo>
                    <a:lnTo>
                      <a:pt x="42" y="4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3312" y="2592"/>
                <a:ext cx="90" cy="59"/>
              </a:xfrm>
              <a:custGeom>
                <a:avLst/>
                <a:gdLst>
                  <a:gd name="T0" fmla="*/ 105 w 105"/>
                  <a:gd name="T1" fmla="*/ 5 h 67"/>
                  <a:gd name="T2" fmla="*/ 0 w 105"/>
                  <a:gd name="T3" fmla="*/ 0 h 67"/>
                  <a:gd name="T4" fmla="*/ 80 w 105"/>
                  <a:gd name="T5" fmla="*/ 67 h 67"/>
                  <a:gd name="T6" fmla="*/ 63 w 105"/>
                  <a:gd name="T7" fmla="*/ 25 h 67"/>
                  <a:gd name="T8" fmla="*/ 105 w 105"/>
                  <a:gd name="T9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7">
                    <a:moveTo>
                      <a:pt x="105" y="5"/>
                    </a:moveTo>
                    <a:lnTo>
                      <a:pt x="0" y="0"/>
                    </a:lnTo>
                    <a:lnTo>
                      <a:pt x="80" y="67"/>
                    </a:lnTo>
                    <a:lnTo>
                      <a:pt x="63" y="25"/>
                    </a:lnTo>
                    <a:lnTo>
                      <a:pt x="105" y="5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H="1" flipV="1">
                <a:off x="3544" y="2296"/>
                <a:ext cx="1460" cy="141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962" y="3666"/>
                <a:ext cx="82" cy="81"/>
              </a:xfrm>
              <a:custGeom>
                <a:avLst/>
                <a:gdLst>
                  <a:gd name="T0" fmla="*/ 0 w 95"/>
                  <a:gd name="T1" fmla="*/ 48 h 92"/>
                  <a:gd name="T2" fmla="*/ 95 w 95"/>
                  <a:gd name="T3" fmla="*/ 92 h 92"/>
                  <a:gd name="T4" fmla="*/ 46 w 95"/>
                  <a:gd name="T5" fmla="*/ 0 h 92"/>
                  <a:gd name="T6" fmla="*/ 46 w 95"/>
                  <a:gd name="T7" fmla="*/ 45 h 92"/>
                  <a:gd name="T8" fmla="*/ 0 w 95"/>
                  <a:gd name="T9" fmla="*/ 4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2">
                    <a:moveTo>
                      <a:pt x="0" y="48"/>
                    </a:moveTo>
                    <a:lnTo>
                      <a:pt x="95" y="92"/>
                    </a:lnTo>
                    <a:lnTo>
                      <a:pt x="46" y="0"/>
                    </a:lnTo>
                    <a:lnTo>
                      <a:pt x="46" y="45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3504" y="2256"/>
                <a:ext cx="82" cy="81"/>
              </a:xfrm>
              <a:custGeom>
                <a:avLst/>
                <a:gdLst>
                  <a:gd name="T0" fmla="*/ 95 w 95"/>
                  <a:gd name="T1" fmla="*/ 44 h 92"/>
                  <a:gd name="T2" fmla="*/ 0 w 95"/>
                  <a:gd name="T3" fmla="*/ 0 h 92"/>
                  <a:gd name="T4" fmla="*/ 49 w 95"/>
                  <a:gd name="T5" fmla="*/ 92 h 92"/>
                  <a:gd name="T6" fmla="*/ 49 w 95"/>
                  <a:gd name="T7" fmla="*/ 47 h 92"/>
                  <a:gd name="T8" fmla="*/ 95 w 95"/>
                  <a:gd name="T9" fmla="*/ 4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2">
                    <a:moveTo>
                      <a:pt x="95" y="44"/>
                    </a:moveTo>
                    <a:lnTo>
                      <a:pt x="0" y="0"/>
                    </a:lnTo>
                    <a:lnTo>
                      <a:pt x="49" y="92"/>
                    </a:lnTo>
                    <a:lnTo>
                      <a:pt x="49" y="47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3911" y="2027"/>
                <a:ext cx="785" cy="185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659" y="1974"/>
                <a:ext cx="60" cy="92"/>
              </a:xfrm>
              <a:custGeom>
                <a:avLst/>
                <a:gdLst>
                  <a:gd name="T0" fmla="*/ 62 w 70"/>
                  <a:gd name="T1" fmla="*/ 104 h 104"/>
                  <a:gd name="T2" fmla="*/ 70 w 70"/>
                  <a:gd name="T3" fmla="*/ 0 h 104"/>
                  <a:gd name="T4" fmla="*/ 0 w 70"/>
                  <a:gd name="T5" fmla="*/ 78 h 104"/>
                  <a:gd name="T6" fmla="*/ 43 w 70"/>
                  <a:gd name="T7" fmla="*/ 62 h 104"/>
                  <a:gd name="T8" fmla="*/ 62 w 7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04">
                    <a:moveTo>
                      <a:pt x="62" y="104"/>
                    </a:moveTo>
                    <a:lnTo>
                      <a:pt x="70" y="0"/>
                    </a:lnTo>
                    <a:lnTo>
                      <a:pt x="0" y="78"/>
                    </a:lnTo>
                    <a:lnTo>
                      <a:pt x="43" y="62"/>
                    </a:lnTo>
                    <a:lnTo>
                      <a:pt x="62" y="104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3888" y="3846"/>
                <a:ext cx="60" cy="92"/>
              </a:xfrm>
              <a:custGeom>
                <a:avLst/>
                <a:gdLst>
                  <a:gd name="T0" fmla="*/ 8 w 70"/>
                  <a:gd name="T1" fmla="*/ 0 h 104"/>
                  <a:gd name="T2" fmla="*/ 0 w 70"/>
                  <a:gd name="T3" fmla="*/ 104 h 104"/>
                  <a:gd name="T4" fmla="*/ 70 w 70"/>
                  <a:gd name="T5" fmla="*/ 26 h 104"/>
                  <a:gd name="T6" fmla="*/ 27 w 70"/>
                  <a:gd name="T7" fmla="*/ 42 h 104"/>
                  <a:gd name="T8" fmla="*/ 8 w 70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04">
                    <a:moveTo>
                      <a:pt x="8" y="0"/>
                    </a:moveTo>
                    <a:lnTo>
                      <a:pt x="0" y="104"/>
                    </a:lnTo>
                    <a:lnTo>
                      <a:pt x="70" y="26"/>
                    </a:lnTo>
                    <a:lnTo>
                      <a:pt x="27" y="4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 flipH="1">
                <a:off x="3381" y="2645"/>
                <a:ext cx="1870" cy="69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5215" y="2625"/>
                <a:ext cx="89" cy="57"/>
              </a:xfrm>
              <a:custGeom>
                <a:avLst/>
                <a:gdLst>
                  <a:gd name="T0" fmla="*/ 22 w 104"/>
                  <a:gd name="T1" fmla="*/ 65 h 65"/>
                  <a:gd name="T2" fmla="*/ 104 w 104"/>
                  <a:gd name="T3" fmla="*/ 0 h 65"/>
                  <a:gd name="T4" fmla="*/ 0 w 104"/>
                  <a:gd name="T5" fmla="*/ 2 h 65"/>
                  <a:gd name="T6" fmla="*/ 40 w 104"/>
                  <a:gd name="T7" fmla="*/ 23 h 65"/>
                  <a:gd name="T8" fmla="*/ 22 w 104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5">
                    <a:moveTo>
                      <a:pt x="22" y="65"/>
                    </a:moveTo>
                    <a:lnTo>
                      <a:pt x="104" y="0"/>
                    </a:lnTo>
                    <a:lnTo>
                      <a:pt x="0" y="2"/>
                    </a:lnTo>
                    <a:lnTo>
                      <a:pt x="40" y="23"/>
                    </a:lnTo>
                    <a:lnTo>
                      <a:pt x="22" y="65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3328" y="3305"/>
                <a:ext cx="89" cy="57"/>
              </a:xfrm>
              <a:custGeom>
                <a:avLst/>
                <a:gdLst>
                  <a:gd name="T0" fmla="*/ 82 w 104"/>
                  <a:gd name="T1" fmla="*/ 0 h 65"/>
                  <a:gd name="T2" fmla="*/ 0 w 104"/>
                  <a:gd name="T3" fmla="*/ 65 h 65"/>
                  <a:gd name="T4" fmla="*/ 104 w 104"/>
                  <a:gd name="T5" fmla="*/ 63 h 65"/>
                  <a:gd name="T6" fmla="*/ 64 w 104"/>
                  <a:gd name="T7" fmla="*/ 42 h 65"/>
                  <a:gd name="T8" fmla="*/ 82 w 104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5">
                    <a:moveTo>
                      <a:pt x="82" y="0"/>
                    </a:moveTo>
                    <a:lnTo>
                      <a:pt x="0" y="65"/>
                    </a:lnTo>
                    <a:lnTo>
                      <a:pt x="104" y="63"/>
                    </a:lnTo>
                    <a:lnTo>
                      <a:pt x="64" y="4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 flipV="1">
                <a:off x="3600" y="2241"/>
                <a:ext cx="1433" cy="142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3560" y="3619"/>
                <a:ext cx="81" cy="82"/>
              </a:xfrm>
              <a:custGeom>
                <a:avLst/>
                <a:gdLst>
                  <a:gd name="T0" fmla="*/ 48 w 94"/>
                  <a:gd name="T1" fmla="*/ 0 h 93"/>
                  <a:gd name="T2" fmla="*/ 0 w 94"/>
                  <a:gd name="T3" fmla="*/ 93 h 93"/>
                  <a:gd name="T4" fmla="*/ 94 w 94"/>
                  <a:gd name="T5" fmla="*/ 48 h 93"/>
                  <a:gd name="T6" fmla="*/ 49 w 94"/>
                  <a:gd name="T7" fmla="*/ 46 h 93"/>
                  <a:gd name="T8" fmla="*/ 48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48" y="0"/>
                    </a:moveTo>
                    <a:lnTo>
                      <a:pt x="0" y="93"/>
                    </a:lnTo>
                    <a:lnTo>
                      <a:pt x="94" y="48"/>
                    </a:lnTo>
                    <a:lnTo>
                      <a:pt x="49" y="4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992" y="2201"/>
                <a:ext cx="81" cy="82"/>
              </a:xfrm>
              <a:custGeom>
                <a:avLst/>
                <a:gdLst>
                  <a:gd name="T0" fmla="*/ 46 w 94"/>
                  <a:gd name="T1" fmla="*/ 93 h 93"/>
                  <a:gd name="T2" fmla="*/ 94 w 94"/>
                  <a:gd name="T3" fmla="*/ 0 h 93"/>
                  <a:gd name="T4" fmla="*/ 0 w 94"/>
                  <a:gd name="T5" fmla="*/ 45 h 93"/>
                  <a:gd name="T6" fmla="*/ 45 w 94"/>
                  <a:gd name="T7" fmla="*/ 47 h 93"/>
                  <a:gd name="T8" fmla="*/ 46 w 94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46" y="93"/>
                    </a:moveTo>
                    <a:lnTo>
                      <a:pt x="94" y="0"/>
                    </a:lnTo>
                    <a:lnTo>
                      <a:pt x="0" y="45"/>
                    </a:lnTo>
                    <a:lnTo>
                      <a:pt x="45" y="47"/>
                    </a:lnTo>
                    <a:lnTo>
                      <a:pt x="46" y="93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 flipV="1">
                <a:off x="4274" y="1930"/>
                <a:ext cx="1" cy="20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4245" y="3945"/>
                <a:ext cx="57" cy="87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4246" y="1872"/>
                <a:ext cx="57" cy="87"/>
              </a:xfrm>
              <a:custGeom>
                <a:avLst/>
                <a:gdLst>
                  <a:gd name="T0" fmla="*/ 67 w 67"/>
                  <a:gd name="T1" fmla="*/ 99 h 99"/>
                  <a:gd name="T2" fmla="*/ 33 w 67"/>
                  <a:gd name="T3" fmla="*/ 0 h 99"/>
                  <a:gd name="T4" fmla="*/ 0 w 67"/>
                  <a:gd name="T5" fmla="*/ 99 h 99"/>
                  <a:gd name="T6" fmla="*/ 33 w 67"/>
                  <a:gd name="T7" fmla="*/ 68 h 99"/>
                  <a:gd name="T8" fmla="*/ 67 w 67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67" y="99"/>
                    </a:moveTo>
                    <a:lnTo>
                      <a:pt x="33" y="0"/>
                    </a:lnTo>
                    <a:lnTo>
                      <a:pt x="0" y="99"/>
                    </a:lnTo>
                    <a:lnTo>
                      <a:pt x="33" y="68"/>
                    </a:lnTo>
                    <a:lnTo>
                      <a:pt x="67" y="99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 flipH="1" flipV="1">
                <a:off x="3871" y="2018"/>
                <a:ext cx="808" cy="186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4641" y="3846"/>
                <a:ext cx="62" cy="92"/>
              </a:xfrm>
              <a:custGeom>
                <a:avLst/>
                <a:gdLst>
                  <a:gd name="T0" fmla="*/ 0 w 72"/>
                  <a:gd name="T1" fmla="*/ 28 h 104"/>
                  <a:gd name="T2" fmla="*/ 72 w 72"/>
                  <a:gd name="T3" fmla="*/ 104 h 104"/>
                  <a:gd name="T4" fmla="*/ 61 w 72"/>
                  <a:gd name="T5" fmla="*/ 0 h 104"/>
                  <a:gd name="T6" fmla="*/ 44 w 72"/>
                  <a:gd name="T7" fmla="*/ 42 h 104"/>
                  <a:gd name="T8" fmla="*/ 0 w 72"/>
                  <a:gd name="T9" fmla="*/ 2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0" y="28"/>
                    </a:moveTo>
                    <a:lnTo>
                      <a:pt x="72" y="104"/>
                    </a:lnTo>
                    <a:lnTo>
                      <a:pt x="61" y="0"/>
                    </a:lnTo>
                    <a:lnTo>
                      <a:pt x="44" y="42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3847" y="1965"/>
                <a:ext cx="62" cy="92"/>
              </a:xfrm>
              <a:custGeom>
                <a:avLst/>
                <a:gdLst>
                  <a:gd name="T0" fmla="*/ 72 w 72"/>
                  <a:gd name="T1" fmla="*/ 76 h 104"/>
                  <a:gd name="T2" fmla="*/ 0 w 72"/>
                  <a:gd name="T3" fmla="*/ 0 h 104"/>
                  <a:gd name="T4" fmla="*/ 11 w 72"/>
                  <a:gd name="T5" fmla="*/ 104 h 104"/>
                  <a:gd name="T6" fmla="*/ 28 w 72"/>
                  <a:gd name="T7" fmla="*/ 62 h 104"/>
                  <a:gd name="T8" fmla="*/ 72 w 72"/>
                  <a:gd name="T9" fmla="*/ 7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72" y="76"/>
                    </a:moveTo>
                    <a:lnTo>
                      <a:pt x="0" y="0"/>
                    </a:lnTo>
                    <a:lnTo>
                      <a:pt x="11" y="104"/>
                    </a:lnTo>
                    <a:lnTo>
                      <a:pt x="28" y="62"/>
                    </a:lnTo>
                    <a:lnTo>
                      <a:pt x="72" y="76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462" y="2561"/>
              <a:ext cx="242" cy="380"/>
              <a:chOff x="4176" y="528"/>
              <a:chExt cx="242" cy="380"/>
            </a:xfrm>
          </p:grpSpPr>
          <p:sp>
            <p:nvSpPr>
              <p:cNvPr id="6" name="Oval 29"/>
              <p:cNvSpPr>
                <a:spLocks noChangeArrowheads="1"/>
              </p:cNvSpPr>
              <p:nvPr/>
            </p:nvSpPr>
            <p:spPr bwMode="auto">
              <a:xfrm>
                <a:off x="4176" y="575"/>
                <a:ext cx="242" cy="248"/>
              </a:xfrm>
              <a:prstGeom prst="ellipse">
                <a:avLst/>
              </a:prstGeom>
              <a:solidFill>
                <a:schemeClr val="folHlink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Rectangle 30"/>
              <p:cNvSpPr>
                <a:spLocks noChangeArrowheads="1"/>
              </p:cNvSpPr>
              <p:nvPr/>
            </p:nvSpPr>
            <p:spPr bwMode="auto">
              <a:xfrm>
                <a:off x="4212" y="528"/>
                <a:ext cx="190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-US" altLang="zh-CN" sz="3600" b="1">
                    <a:solidFill>
                      <a:srgbClr val="CC0000"/>
                    </a:solidFill>
                    <a:latin typeface="Bookman Old Style" panose="02050604050505020204" pitchFamily="18" charset="0"/>
                  </a:rPr>
                  <a:t>+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4491274" y="3483819"/>
            <a:ext cx="2514600" cy="1752600"/>
            <a:chOff x="3744" y="2448"/>
            <a:chExt cx="1824" cy="1152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3744" y="2448"/>
              <a:ext cx="1824" cy="432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272" y="3360"/>
              <a:ext cx="720" cy="240"/>
            </a:xfrm>
            <a:prstGeom prst="ellipse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4560" y="2880"/>
              <a:ext cx="144" cy="576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DDDDDD"/>
                </a:gs>
                <a:gs pos="100000">
                  <a:schemeClr val="tx1"/>
                </a:gs>
              </a:gsLst>
              <a:lin ang="0" scaled="1"/>
            </a:gradFill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" name="Group 73"/>
          <p:cNvGrpSpPr>
            <a:grpSpLocks/>
          </p:cNvGrpSpPr>
          <p:nvPr/>
        </p:nvGrpSpPr>
        <p:grpSpPr bwMode="auto">
          <a:xfrm>
            <a:off x="4550011" y="3445719"/>
            <a:ext cx="2363788" cy="676275"/>
            <a:chOff x="3144" y="981"/>
            <a:chExt cx="1489" cy="426"/>
          </a:xfrm>
        </p:grpSpPr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3228" y="1165"/>
              <a:ext cx="166" cy="184"/>
              <a:chOff x="5088" y="2592"/>
              <a:chExt cx="192" cy="192"/>
            </a:xfrm>
          </p:grpSpPr>
          <p:sp>
            <p:nvSpPr>
              <p:cNvPr id="59" name="Oval 37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38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" name="Group 39"/>
            <p:cNvGrpSpPr>
              <a:grpSpLocks/>
            </p:cNvGrpSpPr>
            <p:nvPr/>
          </p:nvGrpSpPr>
          <p:grpSpPr bwMode="auto">
            <a:xfrm>
              <a:off x="3353" y="1119"/>
              <a:ext cx="167" cy="184"/>
              <a:chOff x="5088" y="2592"/>
              <a:chExt cx="192" cy="192"/>
            </a:xfrm>
          </p:grpSpPr>
          <p:sp>
            <p:nvSpPr>
              <p:cNvPr id="57" name="Oval 40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41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4145" y="1073"/>
              <a:ext cx="225" cy="288"/>
              <a:chOff x="5295" y="2784"/>
              <a:chExt cx="259" cy="301"/>
            </a:xfrm>
          </p:grpSpPr>
          <p:sp>
            <p:nvSpPr>
              <p:cNvPr id="55" name="Oval 43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Text Box 44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3269" y="1027"/>
              <a:ext cx="167" cy="184"/>
              <a:chOff x="5088" y="2592"/>
              <a:chExt cx="192" cy="192"/>
            </a:xfrm>
          </p:grpSpPr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47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Group 48"/>
            <p:cNvGrpSpPr>
              <a:grpSpLocks/>
            </p:cNvGrpSpPr>
            <p:nvPr/>
          </p:nvGrpSpPr>
          <p:grpSpPr bwMode="auto">
            <a:xfrm>
              <a:off x="4408" y="1027"/>
              <a:ext cx="225" cy="288"/>
              <a:chOff x="5295" y="2784"/>
              <a:chExt cx="259" cy="301"/>
            </a:xfrm>
          </p:grpSpPr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Text Box 50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2" name="Group 51"/>
            <p:cNvGrpSpPr>
              <a:grpSpLocks/>
            </p:cNvGrpSpPr>
            <p:nvPr/>
          </p:nvGrpSpPr>
          <p:grpSpPr bwMode="auto">
            <a:xfrm>
              <a:off x="3144" y="1073"/>
              <a:ext cx="167" cy="184"/>
              <a:chOff x="5088" y="2592"/>
              <a:chExt cx="192" cy="192"/>
            </a:xfrm>
          </p:grpSpPr>
          <p:sp>
            <p:nvSpPr>
              <p:cNvPr id="49" name="Oval 52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Group 54"/>
            <p:cNvGrpSpPr>
              <a:grpSpLocks/>
            </p:cNvGrpSpPr>
            <p:nvPr/>
          </p:nvGrpSpPr>
          <p:grpSpPr bwMode="auto">
            <a:xfrm>
              <a:off x="4258" y="981"/>
              <a:ext cx="225" cy="288"/>
              <a:chOff x="5296" y="2784"/>
              <a:chExt cx="259" cy="301"/>
            </a:xfrm>
          </p:grpSpPr>
          <p:sp>
            <p:nvSpPr>
              <p:cNvPr id="47" name="Oval 55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Text Box 56"/>
              <p:cNvSpPr txBox="1">
                <a:spLocks noChangeArrowheads="1"/>
              </p:cNvSpPr>
              <p:nvPr/>
            </p:nvSpPr>
            <p:spPr bwMode="auto">
              <a:xfrm>
                <a:off x="5296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4" name="Group 57"/>
            <p:cNvGrpSpPr>
              <a:grpSpLocks/>
            </p:cNvGrpSpPr>
            <p:nvPr/>
          </p:nvGrpSpPr>
          <p:grpSpPr bwMode="auto">
            <a:xfrm>
              <a:off x="4283" y="1119"/>
              <a:ext cx="225" cy="288"/>
              <a:chOff x="5295" y="2784"/>
              <a:chExt cx="259" cy="301"/>
            </a:xfrm>
          </p:grpSpPr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Text Box 59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</p:grpSp>
      <p:grpSp>
        <p:nvGrpSpPr>
          <p:cNvPr id="61" name="Group 76"/>
          <p:cNvGrpSpPr>
            <a:grpSpLocks/>
          </p:cNvGrpSpPr>
          <p:nvPr/>
        </p:nvGrpSpPr>
        <p:grpSpPr bwMode="auto">
          <a:xfrm>
            <a:off x="4896086" y="2132856"/>
            <a:ext cx="1576388" cy="1395413"/>
            <a:chOff x="2738" y="1678"/>
            <a:chExt cx="993" cy="879"/>
          </a:xfrm>
        </p:grpSpPr>
        <p:sp>
          <p:nvSpPr>
            <p:cNvPr id="62" name="Text Box 61"/>
            <p:cNvSpPr txBox="1">
              <a:spLocks noChangeArrowheads="1"/>
            </p:cNvSpPr>
            <p:nvPr/>
          </p:nvSpPr>
          <p:spPr bwMode="auto">
            <a:xfrm>
              <a:off x="2738" y="1678"/>
              <a:ext cx="993" cy="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感应电荷</a:t>
              </a: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H="1">
              <a:off x="2767" y="1990"/>
              <a:ext cx="113" cy="56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2908" y="2018"/>
              <a:ext cx="822" cy="53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5" name="Group 72"/>
          <p:cNvGrpSpPr>
            <a:grpSpLocks/>
          </p:cNvGrpSpPr>
          <p:nvPr/>
        </p:nvGrpSpPr>
        <p:grpSpPr bwMode="auto">
          <a:xfrm>
            <a:off x="2225911" y="3329831"/>
            <a:ext cx="1143000" cy="1930400"/>
            <a:chOff x="1056" y="2432"/>
            <a:chExt cx="720" cy="1216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auto">
            <a:xfrm>
              <a:off x="1156" y="2432"/>
              <a:ext cx="509" cy="47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99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" name="Group 71"/>
            <p:cNvGrpSpPr>
              <a:grpSpLocks/>
            </p:cNvGrpSpPr>
            <p:nvPr/>
          </p:nvGrpSpPr>
          <p:grpSpPr bwMode="auto">
            <a:xfrm>
              <a:off x="1056" y="2496"/>
              <a:ext cx="720" cy="1152"/>
              <a:chOff x="1056" y="2496"/>
              <a:chExt cx="720" cy="1152"/>
            </a:xfrm>
          </p:grpSpPr>
          <p:sp>
            <p:nvSpPr>
              <p:cNvPr id="68" name="Oval 66"/>
              <p:cNvSpPr>
                <a:spLocks noChangeArrowheads="1"/>
              </p:cNvSpPr>
              <p:nvPr/>
            </p:nvSpPr>
            <p:spPr bwMode="auto">
              <a:xfrm>
                <a:off x="1056" y="3408"/>
                <a:ext cx="720" cy="240"/>
              </a:xfrm>
              <a:prstGeom prst="ellipse">
                <a:avLst/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Rectangle 67"/>
              <p:cNvSpPr>
                <a:spLocks noChangeArrowheads="1"/>
              </p:cNvSpPr>
              <p:nvPr/>
            </p:nvSpPr>
            <p:spPr bwMode="auto">
              <a:xfrm>
                <a:off x="1338" y="2886"/>
                <a:ext cx="144" cy="67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DDDDDD"/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Text Box 69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26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</p:grpSp>
      <p:sp>
        <p:nvSpPr>
          <p:cNvPr id="71" name="Text Box 74"/>
          <p:cNvSpPr txBox="1">
            <a:spLocks noChangeArrowheads="1"/>
          </p:cNvSpPr>
          <p:nvPr/>
        </p:nvSpPr>
        <p:spPr bwMode="auto">
          <a:xfrm>
            <a:off x="7147161" y="2132856"/>
            <a:ext cx="1576388" cy="485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感应电场</a:t>
            </a:r>
          </a:p>
        </p:txBody>
      </p:sp>
      <p:sp>
        <p:nvSpPr>
          <p:cNvPr id="72" name="AutoShape 75"/>
          <p:cNvSpPr>
            <a:spLocks noChangeArrowheads="1"/>
          </p:cNvSpPr>
          <p:nvPr/>
        </p:nvSpPr>
        <p:spPr bwMode="auto">
          <a:xfrm>
            <a:off x="6607411" y="2267794"/>
            <a:ext cx="404813" cy="134937"/>
          </a:xfrm>
          <a:prstGeom prst="notched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标题 1"/>
          <p:cNvSpPr txBox="1">
            <a:spLocks/>
          </p:cNvSpPr>
          <p:nvPr/>
        </p:nvSpPr>
        <p:spPr>
          <a:xfrm>
            <a:off x="74433" y="727553"/>
            <a:ext cx="8640960" cy="93610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b="1" kern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一、</a:t>
            </a:r>
            <a:r>
              <a:rPr lang="zh-CN" altLang="en-US" sz="3600" b="1" kern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静电平衡</a:t>
            </a:r>
            <a:endParaRPr lang="zh-CN" altLang="en-US" sz="3600" b="1" kern="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8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728700"/>
            <a:ext cx="7666620" cy="53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76772"/>
            <a:ext cx="3642525" cy="24122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54" y="1376772"/>
            <a:ext cx="3421623" cy="2429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36" y="4054353"/>
            <a:ext cx="6886575" cy="52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26903" y="4776277"/>
                <a:ext cx="2518959" cy="5064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力矩：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3" y="4776277"/>
                <a:ext cx="2518959" cy="506421"/>
              </a:xfrm>
              <a:prstGeom prst="rect">
                <a:avLst/>
              </a:prstGeom>
              <a:blipFill rotWithShape="0">
                <a:blip r:embed="rId5"/>
                <a:stretch>
                  <a:fillRect l="-3373" t="-3529" b="-2117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23712" y="5296099"/>
                <a:ext cx="7644731" cy="1267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外</a:t>
                </a:r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电场总是使电偶极子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𝑷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solidFill>
                              <a:srgbClr val="0000CC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的方向趋于一致，这是解释电介质极化的关键。</a:t>
                </a:r>
                <a:endParaRPr lang="en-US" altLang="zh-CN" b="1" dirty="0">
                  <a:solidFill>
                    <a:srgbClr val="0000CC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12" y="5296099"/>
                <a:ext cx="7644731" cy="1267463"/>
              </a:xfrm>
              <a:prstGeom prst="rect">
                <a:avLst/>
              </a:prstGeom>
              <a:blipFill rotWithShape="0">
                <a:blip r:embed="rId6"/>
                <a:stretch>
                  <a:fillRect l="-1276" r="-1116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1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76" y="2068010"/>
            <a:ext cx="3326487" cy="44644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7624" y="115116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lang="zh-CN" altLang="en-US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无极分子的极化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6466" y="1696489"/>
            <a:ext cx="40809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在进入外电场前，无极分子的正负电荷重心重合，没有电偶极距。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在外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电场的作用下，分子的正负电荷受到相反方向的电场力，使正负电荷中心发生微小的相对位移，从而形成电偶极子，并沿外电场方向排列起来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电介质内部，前后电荷互相抵消，只有在</a:t>
            </a:r>
            <a:r>
              <a:rPr lang="zh-CN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表面产生极化电荷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这时极化是电荷中心相对位移的结果，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称为</a:t>
            </a:r>
            <a:r>
              <a:rPr lang="zh-CN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位移极化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9165" y="499904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四、介质极化微观模型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32656"/>
            <a:ext cx="21717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74642" y="584684"/>
            <a:ext cx="215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sz="28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</a:t>
            </a:r>
            <a:r>
              <a:rPr lang="zh-CN" altLang="en-US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极分子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99" y="1380567"/>
            <a:ext cx="3676801" cy="44375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1206966"/>
            <a:ext cx="3726834" cy="474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分子的正负电荷中心不重合，分子存在电偶极矩。</a:t>
            </a: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没有外加电场时，分子的电偶极矩的</a:t>
            </a:r>
            <a:r>
              <a:rPr lang="zh-CN" altLang="zh-CN" sz="2200" kern="1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取向无规则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，电解质呈电中性。</a:t>
            </a:r>
            <a:endParaRPr lang="en-US" altLang="zh-CN" sz="22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有外加电场时，分子的电偶极矩沿外电场方向定向排列起来，最终结果使介质表面呈现出极化电荷。这种有极分子定向取向造成的极化称为</a:t>
            </a:r>
            <a:r>
              <a:rPr lang="zh-CN" altLang="zh-CN" sz="2200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取向极化</a:t>
            </a:r>
            <a:r>
              <a:rPr lang="zh-CN" altLang="en-US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2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4425" y="5923068"/>
            <a:ext cx="6128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外电场越强，电偶极矩矢量和越大。</a:t>
            </a:r>
            <a:endParaRPr lang="en-US" altLang="zh-CN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6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584684"/>
            <a:ext cx="7668852" cy="583264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6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关于电介质极化的说明：</a:t>
            </a:r>
            <a:endParaRPr lang="en-US" altLang="zh-CN" sz="26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在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外电场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中，均匀介质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内部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各处仍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呈电中性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，只在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介质表面出现极化电荷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不能离开电介质到其它带电体，也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不能在电介质内部自由移动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，它与导体中的自由电荷不同，极化电荷属于束缚电荷；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介质极化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：无电荷宏观移动，只有微观迁移，对应束缚电荷的变化；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静电感应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：有自由电荷的宏观移动，出现感应电荷。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无极分子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只有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位移极化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，感生电距的方向沿外场方向；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有极分子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有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两种极化机制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，取向极化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远强于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位移极化。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两种极化微观机制不同，宏观效果相同，在研究宏观问题时不必加以区分。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的电场使介质中实际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电场减弱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。</a:t>
            </a:r>
            <a:endParaRPr lang="zh-CN" altLang="en-US" sz="2200" dirty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7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836712"/>
            <a:ext cx="3714750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592796"/>
            <a:ext cx="6610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36512" y="566682"/>
            <a:ext cx="8856984" cy="1008112"/>
          </a:xfrm>
        </p:spPr>
        <p:txBody>
          <a:bodyPr>
            <a:norm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§8  </a:t>
            </a:r>
            <a:r>
              <a:rPr lang="zh-CN" alt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电介质中</a:t>
            </a:r>
            <a:r>
              <a:rPr lang="zh-CN" alt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的</a:t>
            </a:r>
            <a:r>
              <a:rPr lang="zh-CN" alt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高斯定理、环路定理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711" y="1564631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、电介质中的电场强度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55711" y="2276872"/>
                <a:ext cx="4572000" cy="3897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电介质被极化后，产生极化电荷，这些极化电荷要产生电场</a:t>
                </a:r>
                <a:r>
                  <a:rPr lang="en-US" altLang="zh-CN" dirty="0">
                    <a:ea typeface="仿宋" panose="02010609060101010101" pitchFamily="49" charset="-122"/>
                  </a:rPr>
                  <a:t>——</a:t>
                </a:r>
                <a:r>
                  <a:rPr lang="zh-CN" altLang="en-US" dirty="0">
                    <a:ea typeface="仿宋" panose="02010609060101010101" pitchFamily="49" charset="-122"/>
                  </a:rPr>
                  <a:t>附加电场，用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表示。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电解质内部任意一点的电场强度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</a:t>
                </a:r>
                <a:r>
                  <a:rPr lang="zh-CN" altLang="en-US" dirty="0">
                    <a:ea typeface="仿宋" panose="02010609060101010101" pitchFamily="49" charset="-122"/>
                  </a:rPr>
                  <a:t>应等于极板上的自由电荷产生的电场强度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</a:t>
                </a:r>
                <a:r>
                  <a:rPr lang="en-US" altLang="zh-CN" baseline="-25000" dirty="0">
                    <a:ea typeface="仿宋" panose="02010609060101010101" pitchFamily="49" charset="-122"/>
                  </a:rPr>
                  <a:t>0</a:t>
                </a:r>
                <a:r>
                  <a:rPr lang="zh-CN" altLang="en-US" dirty="0">
                    <a:ea typeface="仿宋" panose="02010609060101010101" pitchFamily="49" charset="-122"/>
                  </a:rPr>
                  <a:t>与极化电荷产生的电场强度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E’</a:t>
                </a:r>
                <a:r>
                  <a:rPr lang="zh-CN" altLang="en-US" dirty="0">
                    <a:ea typeface="仿宋" panose="02010609060101010101" pitchFamily="49" charset="-122"/>
                  </a:rPr>
                  <a:t>的矢量</a:t>
                </a:r>
                <a:r>
                  <a:rPr lang="zh-CN" altLang="en-US" dirty="0" smtClean="0">
                    <a:ea typeface="仿宋" panose="02010609060101010101" pitchFamily="49" charset="-122"/>
                  </a:rPr>
                  <a:t>和：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1" y="2276872"/>
                <a:ext cx="4572000" cy="3897605"/>
              </a:xfrm>
              <a:prstGeom prst="rect">
                <a:avLst/>
              </a:prstGeom>
              <a:blipFill rotWithShape="0">
                <a:blip r:embed="rId3"/>
                <a:stretch>
                  <a:fillRect l="-2133" t="-626" r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5371240" y="2600908"/>
            <a:ext cx="3086960" cy="2405507"/>
            <a:chOff x="5371240" y="2600908"/>
            <a:chExt cx="3086960" cy="240550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7860" y="2600908"/>
              <a:ext cx="3060340" cy="240550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5746" y="4329101"/>
              <a:ext cx="164366" cy="18002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1240" y="4602892"/>
              <a:ext cx="213646" cy="15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8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1580" y="1137947"/>
                <a:ext cx="4572000" cy="20509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在电介质内附加电场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总是与外电场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方向相反，</a:t>
                </a:r>
                <a:r>
                  <a:rPr lang="en-US" altLang="zh-CN" dirty="0">
                    <a:solidFill>
                      <a:prstClr val="black"/>
                    </a:solidFill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使外加电场减弱，阻碍电介质的极化，故把附加电场叫做</a:t>
                </a:r>
                <a:r>
                  <a:rPr lang="zh-CN" altLang="en-US" b="1" dirty="0">
                    <a:solidFill>
                      <a:srgbClr val="C00000"/>
                    </a:solidFill>
                    <a:ea typeface="仿宋" panose="02010609060101010101" pitchFamily="49" charset="-122"/>
                  </a:rPr>
                  <a:t>退极化场</a:t>
                </a:r>
                <a:r>
                  <a:rPr lang="zh-CN" altLang="en-US" dirty="0">
                    <a:ea typeface="仿宋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1137947"/>
                <a:ext cx="4572000" cy="2050946"/>
              </a:xfrm>
              <a:prstGeom prst="rect">
                <a:avLst/>
              </a:prstGeom>
              <a:blipFill rotWithShape="0">
                <a:blip r:embed="rId3"/>
                <a:stretch>
                  <a:fillRect l="-2133" r="-933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844824"/>
            <a:ext cx="3060340" cy="24055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5691" y="319915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仿宋" panose="02010609060101010101" pitchFamily="49" charset="-122"/>
              </a:rPr>
              <a:t>自由电荷产生的电场强度：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92562"/>
              </p:ext>
            </p:extLst>
          </p:nvPr>
        </p:nvGraphicFramePr>
        <p:xfrm>
          <a:off x="2109788" y="3792538"/>
          <a:ext cx="9620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85" name="Equation" r:id="rId5" imgW="533160" imgH="431640" progId="Equation.DSMT4">
                  <p:embed/>
                </p:oleObj>
              </mc:Choice>
              <mc:Fallback>
                <p:oleObj name="Equation" r:id="rId5" imgW="533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9788" y="3792538"/>
                        <a:ext cx="9620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95806" y="457119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仿宋" panose="02010609060101010101" pitchFamily="49" charset="-122"/>
              </a:rPr>
              <a:t>极化电荷产生的电场强度：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58438"/>
              </p:ext>
            </p:extLst>
          </p:nvPr>
        </p:nvGraphicFramePr>
        <p:xfrm>
          <a:off x="2195736" y="5080978"/>
          <a:ext cx="987760" cy="79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86" name="Equation" r:id="rId7" imgW="533160" imgH="431640" progId="Equation.DSMT4">
                  <p:embed/>
                </p:oleObj>
              </mc:Choice>
              <mc:Fallback>
                <p:oleObj name="Equation" r:id="rId7" imgW="533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5736" y="5080978"/>
                        <a:ext cx="987760" cy="799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6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07604" y="836712"/>
            <a:ext cx="2611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kern="100" dirty="0">
                <a:ea typeface="仿宋" panose="02010609060101010101" pitchFamily="49" charset="-122"/>
              </a:rPr>
              <a:t>E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i="1" kern="100" dirty="0">
                <a:ea typeface="仿宋" panose="02010609060101010101" pitchFamily="49" charset="-122"/>
              </a:rPr>
              <a:t>E</a:t>
            </a:r>
            <a:r>
              <a:rPr lang="en-US" altLang="zh-CN" kern="100" dirty="0">
                <a:ea typeface="仿宋" panose="02010609060101010101" pitchFamily="49" charset="-122"/>
              </a:rPr>
              <a:t>’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的方向相反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7604" y="1412776"/>
            <a:ext cx="3905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cs typeface="Times New Roman" panose="02020603050405020304" pitchFamily="18" charset="0"/>
              </a:rPr>
              <a:t>∴</a:t>
            </a:r>
            <a:r>
              <a:rPr lang="en-US" altLang="zh-CN" sz="2000" kern="100" dirty="0"/>
              <a:t>  </a:t>
            </a:r>
            <a:r>
              <a:rPr lang="en-US" altLang="zh-CN" i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i="1" kern="100" dirty="0"/>
              <a:t>E</a:t>
            </a:r>
            <a:r>
              <a:rPr lang="en-US" altLang="zh-CN" kern="100" baseline="-25000" dirty="0"/>
              <a:t>0</a:t>
            </a:r>
            <a:r>
              <a:rPr lang="zh-CN" altLang="zh-CN" kern="100" dirty="0">
                <a:cs typeface="Times New Roman" panose="02020603050405020304" pitchFamily="18" charset="0"/>
              </a:rPr>
              <a:t>－</a:t>
            </a:r>
            <a:r>
              <a:rPr lang="en-US" altLang="zh-CN" i="1" kern="100" dirty="0"/>
              <a:t>E</a:t>
            </a:r>
            <a:r>
              <a:rPr lang="en-US" altLang="zh-CN" kern="100" dirty="0"/>
              <a:t>’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 σ</a:t>
            </a:r>
            <a:r>
              <a:rPr lang="en-US" altLang="zh-CN" kern="100" baseline="-25000" dirty="0"/>
              <a:t>0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－</a:t>
            </a:r>
            <a:r>
              <a:rPr lang="en-US" altLang="zh-CN" kern="100" dirty="0"/>
              <a:t>σ’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07604" y="1995635"/>
            <a:ext cx="6552728" cy="143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E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</a:rPr>
              <a:t>可用真空中的平行板电容器测量出来，也可计算出来；</a:t>
            </a:r>
          </a:p>
          <a:p>
            <a:pPr algn="l">
              <a:lnSpc>
                <a:spcPct val="125000"/>
              </a:lnSpc>
            </a:pPr>
            <a:r>
              <a:rPr lang="en-US" altLang="zh-CN" kern="100" dirty="0">
                <a:ea typeface="仿宋" panose="02010609060101010101" pitchFamily="49" charset="-122"/>
              </a:rPr>
              <a:t>E’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无法测量出来，也很难计算出来；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7604" y="3547157"/>
            <a:ext cx="756084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E</a:t>
            </a:r>
            <a:r>
              <a:rPr lang="zh-CN" altLang="zh-CN" kern="100" dirty="0">
                <a:ea typeface="仿宋" panose="02010609060101010101" pitchFamily="49" charset="-122"/>
              </a:rPr>
              <a:t>可用介质中的平行板电容器测量出来：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将平行板电容器放入电</a:t>
            </a:r>
            <a:r>
              <a:rPr lang="zh-CN" altLang="en-US" kern="100" dirty="0">
                <a:ea typeface="仿宋" panose="02010609060101010101" pitchFamily="49" charset="-122"/>
              </a:rPr>
              <a:t>介</a:t>
            </a:r>
            <a:r>
              <a:rPr lang="zh-CN" altLang="zh-CN" kern="100" dirty="0">
                <a:ea typeface="仿宋" panose="02010609060101010101" pitchFamily="49" charset="-122"/>
              </a:rPr>
              <a:t>质（油）中，测量电势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</a:rPr>
              <a:t>的变化，发现电势由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</a:rPr>
              <a:t>减小为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</a:rPr>
              <a:t>，为原来电势的</a:t>
            </a:r>
            <a:r>
              <a:rPr lang="en-US" altLang="zh-CN" kern="100" dirty="0">
                <a:ea typeface="仿宋" panose="02010609060101010101" pitchFamily="49" charset="-122"/>
              </a:rPr>
              <a:t>1/ε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倍</a:t>
            </a:r>
            <a:r>
              <a:rPr lang="en-US" altLang="zh-CN" kern="100" dirty="0">
                <a:ea typeface="仿宋" panose="02010609060101010101" pitchFamily="49" charset="-122"/>
              </a:rPr>
              <a:t>:</a:t>
            </a:r>
            <a:endParaRPr lang="zh-CN" altLang="zh-CN" kern="100" dirty="0">
              <a:ea typeface="仿宋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kern="100" dirty="0" smtClean="0">
                <a:ea typeface="仿宋" panose="02010609060101010101" pitchFamily="49" charset="-122"/>
              </a:rPr>
              <a:t>        </a:t>
            </a:r>
            <a:r>
              <a:rPr lang="en-US" altLang="zh-CN" kern="100" dirty="0">
                <a:ea typeface="仿宋" panose="02010609060101010101" pitchFamily="49" charset="-122"/>
              </a:rPr>
              <a:t>		ε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 smtClean="0">
                <a:ea typeface="仿宋" panose="02010609060101010101" pitchFamily="49" charset="-122"/>
              </a:rPr>
              <a:t>称为</a:t>
            </a:r>
            <a:r>
              <a:rPr lang="zh-CN" altLang="zh-CN" kern="100" dirty="0">
                <a:ea typeface="仿宋" panose="02010609060101010101" pitchFamily="49" charset="-122"/>
              </a:rPr>
              <a:t>相对电容率或相对介电常数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15376"/>
              </p:ext>
            </p:extLst>
          </p:nvPr>
        </p:nvGraphicFramePr>
        <p:xfrm>
          <a:off x="1859389" y="5058745"/>
          <a:ext cx="1114152" cy="947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86" name="Equation" r:id="rId4" imgW="507960" imgH="431640" progId="Equation.DSMT4">
                  <p:embed/>
                </p:oleObj>
              </mc:Choice>
              <mc:Fallback>
                <p:oleObj name="Equation" r:id="rId4" imgW="507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389" y="5058745"/>
                        <a:ext cx="1114152" cy="94702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0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27584" y="87271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相应的电场强度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744172"/>
              </p:ext>
            </p:extLst>
          </p:nvPr>
        </p:nvGraphicFramePr>
        <p:xfrm>
          <a:off x="3595392" y="1500121"/>
          <a:ext cx="1017112" cy="91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29" name="Equation" r:id="rId3" imgW="482400" imgH="431640" progId="Equation.DSMT4">
                  <p:embed/>
                </p:oleObj>
              </mc:Choice>
              <mc:Fallback>
                <p:oleObj name="Equation" r:id="rId3" imgW="482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95392" y="1500121"/>
                        <a:ext cx="1017112" cy="91004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23728" y="3068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371"/>
              </p:ext>
            </p:extLst>
          </p:nvPr>
        </p:nvGraphicFramePr>
        <p:xfrm>
          <a:off x="2591780" y="2672916"/>
          <a:ext cx="3024336" cy="90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0" name="Equation" r:id="rId5" imgW="1612900" imgH="482600" progId="Equation.DSMT4">
                  <p:embed/>
                </p:oleObj>
              </mc:Choice>
              <mc:Fallback>
                <p:oleObj name="Equation" r:id="rId5" imgW="16129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780" y="2672916"/>
                        <a:ext cx="3024336" cy="90058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70214" y="3990600"/>
            <a:ext cx="7236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由此得出极化电荷密度是自由电荷密度的</a:t>
            </a:r>
            <a:r>
              <a:rPr lang="en-US" altLang="zh-CN" kern="1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ea typeface="仿宋" panose="02010609060101010101" pitchFamily="49" charset="-122"/>
              </a:rPr>
              <a:t>1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800" kern="100" dirty="0">
                <a:ea typeface="仿宋" panose="02010609060101010101" pitchFamily="49" charset="-122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倍。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198" y="4846182"/>
            <a:ext cx="3494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kern="100" baseline="-250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由电介质材料决定的。</a:t>
            </a:r>
            <a:endParaRPr lang="zh-CN" altLang="en-US" kern="100" dirty="0">
              <a:solidFill>
                <a:srgbClr val="C0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542" y="725648"/>
            <a:ext cx="8244916" cy="547260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定义：</a:t>
            </a:r>
            <a:endParaRPr lang="en-US" altLang="zh-CN" sz="28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处在静电场中的导体，若导体中电荷的定向运动完全停止，则称该导体处于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静电平衡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状态。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如果导体原来未带电，那么自由电子的定向运动就会使导体局部带电。这就是所谓的静电感应。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静电感应产生的电荷叫做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感应电荷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，感应电荷在导体内部就会产生附加的电场矢量   。此时导体内的总电场场          由于   与   方向相反，则有：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6336196" y="4113076"/>
          <a:ext cx="360040" cy="384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97" name="公式" r:id="rId3" imgW="190440" imgH="203040" progId="Equation.3">
                  <p:embed/>
                </p:oleObj>
              </mc:Choice>
              <mc:Fallback>
                <p:oleObj name="公式" r:id="rId3" imgW="190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6196" y="4113076"/>
                        <a:ext cx="360040" cy="384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807804" y="4617132"/>
          <a:ext cx="1584176" cy="53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98" name="公式" r:id="rId5" imgW="749160" imgH="253800" progId="Equation.3">
                  <p:embed/>
                </p:oleObj>
              </mc:Choice>
              <mc:Fallback>
                <p:oleObj name="公式" r:id="rId5" imgW="7491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7804" y="4617132"/>
                        <a:ext cx="1584176" cy="537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5220072" y="4633608"/>
          <a:ext cx="37804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99" name="公式" r:id="rId7" imgW="190440" imgH="253800" progId="Equation.3">
                  <p:embed/>
                </p:oleObj>
              </mc:Choice>
              <mc:Fallback>
                <p:oleObj name="公式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0072" y="4633608"/>
                        <a:ext cx="378042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6133674" y="4617132"/>
          <a:ext cx="40504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00" name="公式" r:id="rId9" imgW="190440" imgH="203040" progId="Equation.3">
                  <p:embed/>
                </p:oleObj>
              </mc:Choice>
              <mc:Fallback>
                <p:oleObj name="公式" r:id="rId9" imgW="190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3674" y="4617132"/>
                        <a:ext cx="405044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727684" y="5229252"/>
          <a:ext cx="1440160" cy="446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01" name="公式" r:id="rId11" imgW="736560" imgH="228600" progId="Equation.3">
                  <p:embed/>
                </p:oleObj>
              </mc:Choice>
              <mc:Fallback>
                <p:oleObj name="公式" r:id="rId11" imgW="736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27684" y="5229252"/>
                        <a:ext cx="1440160" cy="446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30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88224" y="6223995"/>
            <a:ext cx="1905000" cy="457200"/>
          </a:xfrm>
        </p:spPr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728700"/>
            <a:ext cx="456247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52" y="1720393"/>
            <a:ext cx="6419850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5" y="2924944"/>
            <a:ext cx="7277100" cy="128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5" y="4296147"/>
            <a:ext cx="7250178" cy="19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439652" y="1088740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1871700" y="1088740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791580" y="1700808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871700" y="1700808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2519772" y="1448780"/>
            <a:ext cx="540060" cy="540060"/>
            <a:chOff x="2519772" y="1448780"/>
            <a:chExt cx="540060" cy="540060"/>
          </a:xfrm>
        </p:grpSpPr>
        <p:sp>
          <p:nvSpPr>
            <p:cNvPr id="11" name="椭圆 10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3059832" y="1700807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971600" y="1700807"/>
            <a:ext cx="0" cy="1152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2339752" y="1718810"/>
            <a:ext cx="0" cy="1152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" name="组合 38"/>
          <p:cNvGrpSpPr/>
          <p:nvPr/>
        </p:nvGrpSpPr>
        <p:grpSpPr>
          <a:xfrm>
            <a:off x="1439652" y="2562064"/>
            <a:ext cx="540060" cy="540060"/>
            <a:chOff x="1439652" y="2562064"/>
            <a:chExt cx="540060" cy="540060"/>
          </a:xfrm>
        </p:grpSpPr>
        <p:sp>
          <p:nvSpPr>
            <p:cNvPr id="17" name="椭圆 16"/>
            <p:cNvSpPr/>
            <p:nvPr/>
          </p:nvSpPr>
          <p:spPr bwMode="auto">
            <a:xfrm>
              <a:off x="1439652" y="2562064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05940" y="2604244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971600" y="2851944"/>
            <a:ext cx="476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1979712" y="2851944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791580" y="1700807"/>
            <a:ext cx="0" cy="19442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3707904" y="1700807"/>
            <a:ext cx="0" cy="19442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>
            <a:off x="791580" y="3645024"/>
            <a:ext cx="11881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2159732" y="3645024"/>
            <a:ext cx="15481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979712" y="3392996"/>
            <a:ext cx="0" cy="5400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>
            <a:off x="2159732" y="3537012"/>
            <a:ext cx="0" cy="2520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内容占位符 2"/>
          <p:cNvSpPr>
            <a:spLocks noGrp="1"/>
          </p:cNvSpPr>
          <p:nvPr>
            <p:ph idx="1"/>
          </p:nvPr>
        </p:nvSpPr>
        <p:spPr>
          <a:xfrm>
            <a:off x="801883" y="4155343"/>
            <a:ext cx="4011789" cy="148576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en-US" altLang="zh-CN" sz="2200" i="1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d</a:t>
            </a:r>
            <a:r>
              <a:rPr lang="en-US" altLang="zh-CN" sz="2200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=1 mm</a:t>
            </a:r>
          </a:p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en-US" altLang="zh-CN" sz="2200" i="1" dirty="0" smtClean="0">
                <a:ea typeface="仿宋" panose="02010609060101010101" pitchFamily="49" charset="-122"/>
                <a:sym typeface="Wingdings" pitchFamily="2" charset="2"/>
              </a:rPr>
              <a:t>U</a:t>
            </a:r>
            <a:r>
              <a:rPr lang="en-US" altLang="zh-CN" sz="2200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=100V</a:t>
            </a: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75955" y="12232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断开</a:t>
            </a:r>
            <a:r>
              <a:rPr lang="zh-CN" altLang="en-US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电源  </a:t>
            </a: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d=7 mm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   =5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接通</a:t>
            </a:r>
            <a:r>
              <a:rPr lang="zh-CN" altLang="en-US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电源  </a:t>
            </a:r>
            <a:r>
              <a:rPr lang="en-US" altLang="zh-CN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d=7 </a:t>
            </a: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mm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   =5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235910" y="5653222"/>
            <a:ext cx="540060" cy="540060"/>
            <a:chOff x="2519772" y="1448780"/>
            <a:chExt cx="540060" cy="540060"/>
          </a:xfrm>
        </p:grpSpPr>
        <p:sp>
          <p:nvSpPr>
            <p:cNvPr id="41" name="椭圆 40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843808" y="5635219"/>
            <a:ext cx="540060" cy="540060"/>
            <a:chOff x="1439652" y="2562064"/>
            <a:chExt cx="540060" cy="540060"/>
          </a:xfrm>
        </p:grpSpPr>
        <p:sp>
          <p:nvSpPr>
            <p:cNvPr id="44" name="椭圆 43"/>
            <p:cNvSpPr/>
            <p:nvPr/>
          </p:nvSpPr>
          <p:spPr bwMode="auto">
            <a:xfrm>
              <a:off x="1439652" y="2562064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05940" y="2604244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28360"/>
              </p:ext>
            </p:extLst>
          </p:nvPr>
        </p:nvGraphicFramePr>
        <p:xfrm>
          <a:off x="4813672" y="2294874"/>
          <a:ext cx="360117" cy="49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672" y="2294874"/>
                        <a:ext cx="360117" cy="498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40390"/>
              </p:ext>
            </p:extLst>
          </p:nvPr>
        </p:nvGraphicFramePr>
        <p:xfrm>
          <a:off x="4793013" y="4510264"/>
          <a:ext cx="360117" cy="49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1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3013" y="4510264"/>
                        <a:ext cx="360117" cy="498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4903759" y="1781690"/>
            <a:ext cx="540060" cy="540060"/>
            <a:chOff x="2519772" y="1448780"/>
            <a:chExt cx="540060" cy="540060"/>
          </a:xfrm>
        </p:grpSpPr>
        <p:sp>
          <p:nvSpPr>
            <p:cNvPr id="48" name="椭圆 47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012159" y="1750988"/>
            <a:ext cx="540060" cy="540060"/>
            <a:chOff x="940154" y="2549365"/>
            <a:chExt cx="540060" cy="540060"/>
          </a:xfrm>
        </p:grpSpPr>
        <p:sp>
          <p:nvSpPr>
            <p:cNvPr id="51" name="椭圆 50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69066" y="2834934"/>
            <a:ext cx="540060" cy="540060"/>
            <a:chOff x="2519772" y="1448780"/>
            <a:chExt cx="540060" cy="540060"/>
          </a:xfrm>
        </p:grpSpPr>
        <p:sp>
          <p:nvSpPr>
            <p:cNvPr id="54" name="椭圆 53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077466" y="2804232"/>
            <a:ext cx="540060" cy="540060"/>
            <a:chOff x="940154" y="2549365"/>
            <a:chExt cx="540060" cy="540060"/>
          </a:xfrm>
        </p:grpSpPr>
        <p:sp>
          <p:nvSpPr>
            <p:cNvPr id="57" name="椭圆 56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77770" y="3991331"/>
            <a:ext cx="540060" cy="540060"/>
            <a:chOff x="2519772" y="1448780"/>
            <a:chExt cx="540060" cy="540060"/>
          </a:xfrm>
        </p:grpSpPr>
        <p:sp>
          <p:nvSpPr>
            <p:cNvPr id="60" name="椭圆 59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086170" y="3960629"/>
            <a:ext cx="540060" cy="540060"/>
            <a:chOff x="940154" y="2549365"/>
            <a:chExt cx="540060" cy="540060"/>
          </a:xfrm>
        </p:grpSpPr>
        <p:sp>
          <p:nvSpPr>
            <p:cNvPr id="63" name="椭圆 62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77770" y="5086149"/>
            <a:ext cx="540060" cy="540060"/>
            <a:chOff x="2519772" y="1448780"/>
            <a:chExt cx="540060" cy="540060"/>
          </a:xfrm>
        </p:grpSpPr>
        <p:sp>
          <p:nvSpPr>
            <p:cNvPr id="66" name="椭圆 65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086170" y="5055447"/>
            <a:ext cx="540060" cy="540060"/>
            <a:chOff x="940154" y="2549365"/>
            <a:chExt cx="540060" cy="540060"/>
          </a:xfrm>
        </p:grpSpPr>
        <p:sp>
          <p:nvSpPr>
            <p:cNvPr id="69" name="椭圆 68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27231"/>
              </p:ext>
            </p:extLst>
          </p:nvPr>
        </p:nvGraphicFramePr>
        <p:xfrm>
          <a:off x="7280023" y="1785770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2" name="Equation" r:id="rId8" imgW="152280" imgH="177480" progId="Equation.DSMT4">
                  <p:embed/>
                </p:oleObj>
              </mc:Choice>
              <mc:Fallback>
                <p:oleObj name="Equation" r:id="rId8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0023" y="1785770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161554"/>
              </p:ext>
            </p:extLst>
          </p:nvPr>
        </p:nvGraphicFramePr>
        <p:xfrm>
          <a:off x="7290265" y="2835498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3" name="Equation" r:id="rId10" imgW="152280" imgH="177480" progId="Equation.DSMT4">
                  <p:embed/>
                </p:oleObj>
              </mc:Choice>
              <mc:Fallback>
                <p:oleObj name="Equation" r:id="rId10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265" y="2835498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70456"/>
              </p:ext>
            </p:extLst>
          </p:nvPr>
        </p:nvGraphicFramePr>
        <p:xfrm>
          <a:off x="7277565" y="4041068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4" name="Equation" r:id="rId12" imgW="152280" imgH="177480" progId="Equation.DSMT4">
                  <p:embed/>
                </p:oleObj>
              </mc:Choice>
              <mc:Fallback>
                <p:oleObj name="Equation" r:id="rId12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77565" y="4041068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855142"/>
              </p:ext>
            </p:extLst>
          </p:nvPr>
        </p:nvGraphicFramePr>
        <p:xfrm>
          <a:off x="7290265" y="5100089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55" name="Equation" r:id="rId13" imgW="152280" imgH="177480" progId="Equation.DSMT4">
                  <p:embed/>
                </p:oleObj>
              </mc:Choice>
              <mc:Fallback>
                <p:oleObj name="Equation" r:id="rId13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265" y="5100089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03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3548" y="800708"/>
            <a:ext cx="812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中的高斯定理   电位移矢量</a:t>
            </a:r>
            <a:r>
              <a:rPr lang="en-US" altLang="zh-CN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（重点）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15616" y="1592796"/>
                <a:ext cx="7298599" cy="3072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存在电介质时，静电场的高斯定理仍然成立。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endParaRPr lang="en-US" altLang="zh-CN" sz="4400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spcBef>
                    <a:spcPts val="1800"/>
                  </a:spcBef>
                  <a:buNone/>
                </a:pPr>
                <a:r>
                  <a:rPr lang="zh-CN" altLang="en-US" dirty="0" smtClean="0">
                    <a:ea typeface="仿宋" panose="02010609060101010101" pitchFamily="49" charset="-122"/>
                  </a:rPr>
                  <a:t>只不过</a:t>
                </a:r>
                <a:r>
                  <a:rPr lang="zh-CN" altLang="en-US" dirty="0">
                    <a:ea typeface="仿宋" panose="02010609060101010101" pitchFamily="49" charset="-122"/>
                  </a:rPr>
                  <a:t>，这里的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要把电介质的退极化电场考虑在内，而这里的高斯面内电荷</a:t>
                </a:r>
                <a:r>
                  <a:rPr lang="en-US" altLang="zh-CN" dirty="0">
                    <a:ea typeface="仿宋" panose="02010609060101010101" pitchFamily="49" charset="-122"/>
                  </a:rPr>
                  <a:t>q</a:t>
                </a:r>
                <a:r>
                  <a:rPr lang="zh-CN" altLang="en-US" dirty="0">
                    <a:ea typeface="仿宋" panose="02010609060101010101" pitchFamily="49" charset="-122"/>
                  </a:rPr>
                  <a:t>除了包括自由电荷外，还应考虑电介质的</a:t>
                </a:r>
                <a:r>
                  <a:rPr lang="zh-CN" altLang="en-US" dirty="0" smtClean="0">
                    <a:ea typeface="仿宋" panose="02010609060101010101" pitchFamily="49" charset="-122"/>
                  </a:rPr>
                  <a:t>极化电荷</a:t>
                </a:r>
                <a:r>
                  <a:rPr lang="zh-CN" altLang="en-US" dirty="0">
                    <a:ea typeface="仿宋" panose="02010609060101010101" pitchFamily="49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16" y="1592796"/>
                <a:ext cx="7298599" cy="3072188"/>
              </a:xfrm>
              <a:prstGeom prst="rect">
                <a:avLst/>
              </a:prstGeom>
              <a:blipFill rotWithShape="0">
                <a:blip r:embed="rId3"/>
                <a:stretch>
                  <a:fillRect l="-1253" t="-794" r="-5514"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52775"/>
              </p:ext>
            </p:extLst>
          </p:nvPr>
        </p:nvGraphicFramePr>
        <p:xfrm>
          <a:off x="2843808" y="2123826"/>
          <a:ext cx="2628292" cy="11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8" name="公式" r:id="rId4" imgW="990360" imgH="469800" progId="Equation.3">
                  <p:embed/>
                </p:oleObj>
              </mc:Choice>
              <mc:Fallback>
                <p:oleObj name="公式" r:id="rId4" imgW="9903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3808" y="2123826"/>
                        <a:ext cx="2628292" cy="11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611588"/>
              </p:ext>
            </p:extLst>
          </p:nvPr>
        </p:nvGraphicFramePr>
        <p:xfrm>
          <a:off x="1597025" y="4814888"/>
          <a:ext cx="53927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9" name="Equation" r:id="rId6" imgW="2514600" imgH="469800" progId="Equation.DSMT4">
                  <p:embed/>
                </p:oleObj>
              </mc:Choice>
              <mc:Fallback>
                <p:oleObj name="Equation" r:id="rId6" imgW="2514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7025" y="4814888"/>
                        <a:ext cx="5392738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15716" y="5968335"/>
                <a:ext cx="2694391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16" y="5968335"/>
                <a:ext cx="2694391" cy="506421"/>
              </a:xfrm>
              <a:prstGeom prst="rect">
                <a:avLst/>
              </a:prstGeom>
              <a:blipFill rotWithShape="0">
                <a:blip r:embed="rId8"/>
                <a:stretch>
                  <a:fillRect l="-3167" t="-4819" b="-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74310" y="88136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0991"/>
              </p:ext>
            </p:extLst>
          </p:nvPr>
        </p:nvGraphicFramePr>
        <p:xfrm>
          <a:off x="1466753" y="665655"/>
          <a:ext cx="1815929" cy="89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21" name="Equation" r:id="rId3" imgW="990170" imgH="482391" progId="Equation.DSMT4">
                  <p:embed/>
                </p:oleObj>
              </mc:Choice>
              <mc:Fallback>
                <p:oleObj name="Equation" r:id="rId3" imgW="990170" imgH="48239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753" y="665655"/>
                        <a:ext cx="1815929" cy="893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55876" y="881363"/>
            <a:ext cx="12618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代人得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530082" y="1952835"/>
            <a:ext cx="108470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986456"/>
              </p:ext>
            </p:extLst>
          </p:nvPr>
        </p:nvGraphicFramePr>
        <p:xfrm>
          <a:off x="1655676" y="1808820"/>
          <a:ext cx="506597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22" name="Equation" r:id="rId5" imgW="2603500" imgH="508000" progId="Equation.DSMT4">
                  <p:embed/>
                </p:oleObj>
              </mc:Choice>
              <mc:Fallback>
                <p:oleObj name="Equation" r:id="rId5" imgW="26035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1808820"/>
                        <a:ext cx="5065975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004149" y="3152179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高斯定理为：  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77593"/>
              </p:ext>
            </p:extLst>
          </p:nvPr>
        </p:nvGraphicFramePr>
        <p:xfrm>
          <a:off x="3313113" y="2952750"/>
          <a:ext cx="280828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23" name="Equation" r:id="rId7" imgW="1218960" imgH="444240" progId="Equation.DSMT4">
                  <p:embed/>
                </p:oleObj>
              </mc:Choice>
              <mc:Fallback>
                <p:oleObj name="Equation" r:id="rId7" imgW="12189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2952750"/>
                        <a:ext cx="2808287" cy="1030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004149" y="417734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移项得：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9423"/>
              </p:ext>
            </p:extLst>
          </p:nvPr>
        </p:nvGraphicFramePr>
        <p:xfrm>
          <a:off x="3314736" y="4148468"/>
          <a:ext cx="33210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24" name="Equation" r:id="rId9" imgW="1574640" imgH="380880" progId="Equation.DSMT4">
                  <p:embed/>
                </p:oleObj>
              </mc:Choice>
              <mc:Fallback>
                <p:oleObj name="Equation" r:id="rId9" imgW="1574640" imgH="3808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36" y="4148468"/>
                        <a:ext cx="3321050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1004149" y="5192162"/>
            <a:ext cx="655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kern="1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电位移矢量</a:t>
            </a:r>
            <a:r>
              <a:rPr lang="en-US" altLang="zh-CN" b="1" i="1" kern="1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D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944128"/>
              </p:ext>
            </p:extLst>
          </p:nvPr>
        </p:nvGraphicFramePr>
        <p:xfrm>
          <a:off x="4001425" y="5125112"/>
          <a:ext cx="2551776" cy="613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25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1425" y="5125112"/>
                        <a:ext cx="2551776" cy="613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2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769890"/>
              </p:ext>
            </p:extLst>
          </p:nvPr>
        </p:nvGraphicFramePr>
        <p:xfrm>
          <a:off x="826479" y="1016000"/>
          <a:ext cx="7021885" cy="62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7" name="Equation" r:id="rId3" imgW="2908080" imgH="253800" progId="Equation.DSMT4">
                  <p:embed/>
                </p:oleObj>
              </mc:Choice>
              <mc:Fallback>
                <p:oleObj name="Equation" r:id="rId3" imgW="2908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79" y="1016000"/>
                        <a:ext cx="7021885" cy="627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510555"/>
              </p:ext>
            </p:extLst>
          </p:nvPr>
        </p:nvGraphicFramePr>
        <p:xfrm>
          <a:off x="826852" y="1844824"/>
          <a:ext cx="6624735" cy="61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8" name="Equation" r:id="rId5" imgW="2781000" imgH="253800" progId="Equation.DSMT4">
                  <p:embed/>
                </p:oleObj>
              </mc:Choice>
              <mc:Fallback>
                <p:oleObj name="Equation" r:id="rId5" imgW="2781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852" y="1844824"/>
                        <a:ext cx="6624735" cy="61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28848" y="2665199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电介质中的高斯定理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997578"/>
              </p:ext>
            </p:extLst>
          </p:nvPr>
        </p:nvGraphicFramePr>
        <p:xfrm>
          <a:off x="2850727" y="3678769"/>
          <a:ext cx="29733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9" name="Equation" r:id="rId7" imgW="1066680" imgH="380880" progId="Equation.DSMT4">
                  <p:embed/>
                </p:oleObj>
              </mc:Choice>
              <mc:Fallback>
                <p:oleObj name="Equation" r:id="rId7" imgW="10666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727" y="3678769"/>
                        <a:ext cx="297338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75660" y="4972349"/>
            <a:ext cx="7582540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</a:t>
            </a:r>
            <a:r>
              <a:rPr lang="zh-CN" altLang="zh-CN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高斯面的电位移通量等于高斯面包围的自由电荷的代数和，与极化电荷无关。</a:t>
            </a:r>
          </a:p>
        </p:txBody>
      </p:sp>
    </p:spTree>
    <p:extLst>
      <p:ext uri="{BB962C8B-B14F-4D97-AF65-F5344CB8AC3E}">
        <p14:creationId xmlns:p14="http://schemas.microsoft.com/office/powerpoint/2010/main" val="4163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588" y="1101026"/>
            <a:ext cx="784887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800" dirty="0" smtClean="0"/>
              <a:t>         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在真空条件下，静电场的环路定理在有电介质存在的情况下仍然成立，即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         也就是说，不论是真空还是存在电介质，静电场都是保守场，电场矢量的线积分与积分路径无关，或者说电场矢量沿闭合环路的线积分等于零。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26049"/>
              </p:ext>
            </p:extLst>
          </p:nvPr>
        </p:nvGraphicFramePr>
        <p:xfrm>
          <a:off x="3488834" y="2831488"/>
          <a:ext cx="2333625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92" name="Equation" r:id="rId3" imgW="723600" imgH="368280" progId="Equation.DSMT4">
                  <p:embed/>
                </p:oleObj>
              </mc:Choice>
              <mc:Fallback>
                <p:oleObj name="Equation" r:id="rId3" imgW="7236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8834" y="2831488"/>
                        <a:ext cx="2333625" cy="118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03548" y="80070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的环路定理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7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764704"/>
                <a:ext cx="7560840" cy="5832648"/>
              </a:xfrm>
            </p:spPr>
            <p:txBody>
              <a:bodyPr>
                <a:noAutofit/>
              </a:bodyPr>
              <a:lstStyle/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有了上述一系列关系，在求总电场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时，就不必知道极化电荷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US" altLang="zh-CN" sz="26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的分布。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直接利用高斯定理，由自由电荷分布求得电位移矢量分布。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因为               ，所以求     的方法类似于真空中高斯定理的应用。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进一步，可由            求得总电场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的分布。</a:t>
                </a:r>
                <a:endParaRPr lang="zh-CN" altLang="en-US" sz="26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764704"/>
                <a:ext cx="7560840" cy="5832648"/>
              </a:xfrm>
              <a:blipFill rotWithShape="0">
                <a:blip r:embed="rId3"/>
                <a:stretch>
                  <a:fillRect l="-1452" r="-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753115"/>
              </p:ext>
            </p:extLst>
          </p:nvPr>
        </p:nvGraphicFramePr>
        <p:xfrm>
          <a:off x="2404456" y="2961299"/>
          <a:ext cx="11223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8" name="Equation" r:id="rId4" imgW="444240" imgH="215640" progId="Equation.DSMT4">
                  <p:embed/>
                </p:oleObj>
              </mc:Choice>
              <mc:Fallback>
                <p:oleObj name="Equation" r:id="rId4" imgW="444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56" y="2961299"/>
                        <a:ext cx="11223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494451"/>
              </p:ext>
            </p:extLst>
          </p:nvPr>
        </p:nvGraphicFramePr>
        <p:xfrm>
          <a:off x="5004048" y="2961299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9" name="Equation" r:id="rId6" imgW="164880" imgH="203040" progId="Equation.DSMT4">
                  <p:embed/>
                </p:oleObj>
              </mc:Choice>
              <mc:Fallback>
                <p:oleObj name="Equation" r:id="rId6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961299"/>
                        <a:ext cx="4175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708898"/>
              </p:ext>
            </p:extLst>
          </p:nvPr>
        </p:nvGraphicFramePr>
        <p:xfrm>
          <a:off x="3635896" y="4113076"/>
          <a:ext cx="11223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0" name="Equation" r:id="rId8" imgW="444240" imgH="215640" progId="Equation.DSMT4">
                  <p:embed/>
                </p:oleObj>
              </mc:Choice>
              <mc:Fallback>
                <p:oleObj name="Equation" r:id="rId8" imgW="444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113076"/>
                        <a:ext cx="11223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26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9572" y="764704"/>
                <a:ext cx="766885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某电介质不发生击穿所能承受的最大电场强度称为该电介质的</a:t>
                </a:r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介电强度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击穿的机理是：电介质在外场作用下，出现极化电荷，起初为束缚电荷，随着电场的增大，当达到一定数值时，束缚电荷就会脱离分子的束缚而成为自由电荷。从而使电介质的绝缘性受到破坏，成为导体。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常以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伏特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米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为单位来表示介电强度。如空气：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，玻璃：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30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，云母：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200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，等等。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572" y="764704"/>
                <a:ext cx="7668852" cy="5832648"/>
              </a:xfrm>
              <a:blipFill rotWithShape="0">
                <a:blip r:embed="rId2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03548" y="80070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、介电强度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9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9542" y="734348"/>
            <a:ext cx="824491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自由电荷面密度为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±σ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的带电平行板电容器，中间充满两层各向同性的均匀介质，相对介电常数分别为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，厚度分别为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8164" y="2640383"/>
            <a:ext cx="2520280" cy="25202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9542" y="2877473"/>
            <a:ext cx="5346594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）各电介质中的电场强度；</a:t>
            </a:r>
          </a:p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）电容器极板间的电势差；</a:t>
            </a:r>
          </a:p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13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872716"/>
            <a:ext cx="7272808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解：电位移矢量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只和自由电荷有关，在不同介质中，电位移都相同。根据介质中的高斯定理：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494436"/>
              </p:ext>
            </p:extLst>
          </p:nvPr>
        </p:nvGraphicFramePr>
        <p:xfrm>
          <a:off x="2771800" y="2096852"/>
          <a:ext cx="3039221" cy="781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3" name="Equation" r:id="rId3" imgW="1498320" imgH="380880" progId="Equation.DSMT4">
                  <p:embed/>
                </p:oleObj>
              </mc:Choice>
              <mc:Fallback>
                <p:oleObj name="Equation" r:id="rId3" imgW="1498320" imgH="380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096852"/>
                        <a:ext cx="3039221" cy="781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023828" y="2842738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 smtClean="0">
                <a:cs typeface="Times New Roman" panose="02020603050405020304" pitchFamily="18" charset="0"/>
              </a:rPr>
              <a:t>∴</a:t>
            </a:r>
            <a:r>
              <a:rPr lang="en-US" altLang="zh-CN" sz="2000" kern="100" dirty="0" smtClean="0"/>
              <a:t>   </a:t>
            </a:r>
            <a:r>
              <a:rPr lang="en-US" altLang="zh-CN" kern="100" dirty="0" smtClean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3828" y="3428515"/>
            <a:ext cx="2379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cs typeface="Times New Roman" panose="02020603050405020304" pitchFamily="18" charset="0"/>
              </a:rPr>
              <a:t>∵</a:t>
            </a:r>
            <a:r>
              <a:rPr lang="en-US" altLang="zh-CN" sz="2000" kern="100" dirty="0"/>
              <a:t>  </a:t>
            </a:r>
            <a:r>
              <a:rPr lang="en-US" altLang="zh-CN" b="1" kern="100" dirty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r</a:t>
            </a:r>
            <a:r>
              <a:rPr lang="en-US" altLang="zh-CN" b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ε</a:t>
            </a:r>
            <a:r>
              <a:rPr lang="en-US" altLang="zh-CN" b="1" kern="100" dirty="0" err="1"/>
              <a:t>E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55419"/>
              </p:ext>
            </p:extLst>
          </p:nvPr>
        </p:nvGraphicFramePr>
        <p:xfrm>
          <a:off x="2283680" y="4085651"/>
          <a:ext cx="2200376" cy="85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4" name="Equation" r:id="rId5" imgW="1117600" imgH="431800" progId="Equation.DSMT4">
                  <p:embed/>
                </p:oleObj>
              </mc:Choice>
              <mc:Fallback>
                <p:oleObj name="Equation" r:id="rId5" imgW="11176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680" y="4085651"/>
                        <a:ext cx="2200376" cy="8504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526004"/>
              </p:ext>
            </p:extLst>
          </p:nvPr>
        </p:nvGraphicFramePr>
        <p:xfrm>
          <a:off x="5143828" y="4060820"/>
          <a:ext cx="2361872" cy="87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5" name="Equation" r:id="rId7" imgW="1167893" imgH="431613" progId="Equation.DSMT4">
                  <p:embed/>
                </p:oleObj>
              </mc:Choice>
              <mc:Fallback>
                <p:oleObj name="Equation" r:id="rId7" imgW="1167893" imgH="43161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828" y="4060820"/>
                        <a:ext cx="2361872" cy="875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475656" y="4267629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∴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247540" y="4871393"/>
            <a:ext cx="3385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788988" y="1720850"/>
            <a:ext cx="1841500" cy="3994150"/>
            <a:chOff x="520700" y="1720850"/>
            <a:chExt cx="1841500" cy="3994150"/>
          </a:xfrm>
        </p:grpSpPr>
        <p:grpSp>
          <p:nvGrpSpPr>
            <p:cNvPr id="37914" name="Group 38"/>
            <p:cNvGrpSpPr>
              <a:grpSpLocks/>
            </p:cNvGrpSpPr>
            <p:nvPr/>
          </p:nvGrpSpPr>
          <p:grpSpPr bwMode="auto">
            <a:xfrm>
              <a:off x="609600" y="1720850"/>
              <a:ext cx="1752600" cy="488950"/>
              <a:chOff x="2112" y="1152"/>
              <a:chExt cx="3216" cy="308"/>
            </a:xfrm>
          </p:grpSpPr>
          <p:sp>
            <p:nvSpPr>
              <p:cNvPr id="37925" name="AutoShape 20"/>
              <p:cNvSpPr>
                <a:spLocks noChangeArrowheads="1"/>
              </p:cNvSpPr>
              <p:nvPr/>
            </p:nvSpPr>
            <p:spPr bwMode="gray">
              <a:xfrm>
                <a:off x="2112" y="1152"/>
                <a:ext cx="3216" cy="3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8F8"/>
                  </a:gs>
                  <a:gs pos="100000">
                    <a:srgbClr val="BEBEBE"/>
                  </a:gs>
                </a:gsLst>
                <a:lin ang="5400000" scaled="1"/>
              </a:gradFill>
              <a:ln w="19050">
                <a:solidFill>
                  <a:srgbClr val="C0C0C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7926" name="Rectangle 21">
                <a:hlinkClick r:id="" action="ppaction://noaction" highlightClick="1"/>
              </p:cNvPr>
              <p:cNvSpPr>
                <a:spLocks noChangeArrowheads="1"/>
              </p:cNvSpPr>
              <p:nvPr/>
            </p:nvSpPr>
            <p:spPr bwMode="auto">
              <a:xfrm>
                <a:off x="2552" y="1187"/>
                <a:ext cx="264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平衡条件</a:t>
                </a:r>
              </a:p>
            </p:txBody>
          </p:sp>
        </p:grpSp>
        <p:sp>
          <p:nvSpPr>
            <p:cNvPr id="37915" name="AutoShape 22"/>
            <p:cNvSpPr>
              <a:spLocks noChangeArrowheads="1"/>
            </p:cNvSpPr>
            <p:nvPr/>
          </p:nvSpPr>
          <p:spPr bwMode="gray">
            <a:xfrm>
              <a:off x="609600" y="2836862"/>
              <a:ext cx="1752600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6" name="AutoShape 24"/>
            <p:cNvSpPr>
              <a:spLocks noChangeArrowheads="1"/>
            </p:cNvSpPr>
            <p:nvPr/>
          </p:nvSpPr>
          <p:spPr bwMode="gray">
            <a:xfrm>
              <a:off x="606425" y="4113212"/>
              <a:ext cx="1755775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7" name="Oval 26"/>
            <p:cNvSpPr>
              <a:spLocks noChangeArrowheads="1"/>
            </p:cNvSpPr>
            <p:nvPr/>
          </p:nvSpPr>
          <p:spPr bwMode="gray">
            <a:xfrm>
              <a:off x="520700" y="183832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9B491B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8" name="Oval 27"/>
            <p:cNvSpPr>
              <a:spLocks noChangeArrowheads="1"/>
            </p:cNvSpPr>
            <p:nvPr/>
          </p:nvSpPr>
          <p:spPr bwMode="gray">
            <a:xfrm>
              <a:off x="533400" y="2970212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93933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" name="Oval 28"/>
            <p:cNvSpPr>
              <a:spLocks noChangeArrowheads="1"/>
            </p:cNvSpPr>
            <p:nvPr/>
          </p:nvSpPr>
          <p:spPr bwMode="gray">
            <a:xfrm>
              <a:off x="533400" y="4259263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7920" name="AutoShape 29"/>
            <p:cNvSpPr>
              <a:spLocks noChangeArrowheads="1"/>
            </p:cNvSpPr>
            <p:nvPr/>
          </p:nvSpPr>
          <p:spPr bwMode="gray">
            <a:xfrm>
              <a:off x="609600" y="5226050"/>
              <a:ext cx="1752600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21" name="Oval 31"/>
            <p:cNvSpPr>
              <a:spLocks noChangeArrowheads="1"/>
            </p:cNvSpPr>
            <p:nvPr/>
          </p:nvSpPr>
          <p:spPr bwMode="gray">
            <a:xfrm>
              <a:off x="520700" y="5364162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92FE8A"/>
                </a:gs>
                <a:gs pos="100000">
                  <a:srgbClr val="047E18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22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58838" y="2874963"/>
              <a:ext cx="1439862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场强分布</a:t>
              </a:r>
            </a:p>
          </p:txBody>
        </p:sp>
        <p:sp>
          <p:nvSpPr>
            <p:cNvPr id="37923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63600" y="4157663"/>
              <a:ext cx="1441450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电势分布</a:t>
              </a:r>
            </a:p>
          </p:txBody>
        </p:sp>
        <p:sp>
          <p:nvSpPr>
            <p:cNvPr id="37924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63600" y="5268913"/>
              <a:ext cx="1441450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电荷分布</a:t>
              </a: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163888" y="1733550"/>
          <a:ext cx="8921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90" name="Equation" r:id="rId3" imgW="393529" imgH="253890" progId="Equation.DSMT4">
                  <p:embed/>
                </p:oleObj>
              </mc:Choice>
              <mc:Fallback>
                <p:oleObj name="Equation" r:id="rId3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1733550"/>
                        <a:ext cx="8921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3163888" y="2836863"/>
          <a:ext cx="8921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91" name="Equation" r:id="rId5" imgW="393529" imgH="253890" progId="Equation.DSMT4">
                  <p:embed/>
                </p:oleObj>
              </mc:Choice>
              <mc:Fallback>
                <p:oleObj name="Equation" r:id="rId5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2836863"/>
                        <a:ext cx="8921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55938" y="3397250"/>
            <a:ext cx="1098550" cy="1220788"/>
            <a:chOff x="2787688" y="3396524"/>
            <a:chExt cx="1098472" cy="1221083"/>
          </a:xfrm>
        </p:grpSpPr>
        <p:sp>
          <p:nvSpPr>
            <p:cNvPr id="37912" name="文本框 3"/>
            <p:cNvSpPr txBox="1">
              <a:spLocks noChangeArrowheads="1"/>
            </p:cNvSpPr>
            <p:nvPr/>
          </p:nvSpPr>
          <p:spPr bwMode="auto">
            <a:xfrm>
              <a:off x="2787688" y="4160297"/>
              <a:ext cx="1098472" cy="457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等势体</a:t>
              </a:r>
            </a:p>
          </p:txBody>
        </p:sp>
        <p:sp>
          <p:nvSpPr>
            <p:cNvPr id="5" name="下箭头 4"/>
            <p:cNvSpPr/>
            <p:nvPr/>
          </p:nvSpPr>
          <p:spPr>
            <a:xfrm>
              <a:off x="3189296" y="3396524"/>
              <a:ext cx="304778" cy="746305"/>
            </a:xfrm>
            <a:prstGeom prst="downArrow">
              <a:avLst/>
            </a:prstGeom>
            <a:gradFill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164013" y="4160838"/>
            <a:ext cx="1844675" cy="457200"/>
            <a:chOff x="3881688" y="4160706"/>
            <a:chExt cx="1844468" cy="456906"/>
          </a:xfrm>
        </p:grpSpPr>
        <p:sp>
          <p:nvSpPr>
            <p:cNvPr id="37910" name="文本框 46"/>
            <p:cNvSpPr txBox="1">
              <a:spLocks noChangeArrowheads="1"/>
            </p:cNvSpPr>
            <p:nvPr/>
          </p:nvSpPr>
          <p:spPr bwMode="auto">
            <a:xfrm>
              <a:off x="4627729" y="4160706"/>
              <a:ext cx="1098427" cy="45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等势面</a:t>
              </a:r>
            </a:p>
          </p:txBody>
        </p:sp>
        <p:sp>
          <p:nvSpPr>
            <p:cNvPr id="37911" name="下箭头 47"/>
            <p:cNvSpPr>
              <a:spLocks noChangeArrowheads="1"/>
            </p:cNvSpPr>
            <p:nvPr/>
          </p:nvSpPr>
          <p:spPr bwMode="auto">
            <a:xfrm rot="-5400000">
              <a:off x="4102407" y="4038349"/>
              <a:ext cx="304604" cy="746041"/>
            </a:xfrm>
            <a:prstGeom prst="downArrow">
              <a:avLst>
                <a:gd name="adj1" fmla="val 50000"/>
                <a:gd name="adj2" fmla="val 50005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649788" y="2843213"/>
            <a:ext cx="1628775" cy="1298575"/>
            <a:chOff x="4381664" y="2843184"/>
            <a:chExt cx="1628026" cy="1299336"/>
          </a:xfrm>
        </p:grpSpPr>
        <p:sp>
          <p:nvSpPr>
            <p:cNvPr id="37908" name="下箭头 49"/>
            <p:cNvSpPr>
              <a:spLocks noChangeArrowheads="1"/>
            </p:cNvSpPr>
            <p:nvPr/>
          </p:nvSpPr>
          <p:spPr bwMode="auto">
            <a:xfrm rot="10800000">
              <a:off x="5043348" y="3395958"/>
              <a:ext cx="304660" cy="746562"/>
            </a:xfrm>
            <a:prstGeom prst="downArrow">
              <a:avLst>
                <a:gd name="adj1" fmla="val 50000"/>
                <a:gd name="adj2" fmla="val 49997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aphicFrame>
          <p:nvGraphicFramePr>
            <p:cNvPr id="37909" name="对象 7"/>
            <p:cNvGraphicFramePr>
              <a:graphicFrameLocks noChangeAspect="1"/>
            </p:cNvGraphicFramePr>
            <p:nvPr/>
          </p:nvGraphicFramePr>
          <p:xfrm>
            <a:off x="4381664" y="2843184"/>
            <a:ext cx="1628026" cy="5087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92" name="Equation" r:id="rId7" imgW="812447" imgH="253890" progId="Equation.DSMT4">
                    <p:embed/>
                  </p:oleObj>
                </mc:Choice>
                <mc:Fallback>
                  <p:oleObj name="Equation" r:id="rId7" imgW="812447" imgH="25389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664" y="2843184"/>
                          <a:ext cx="1628026" cy="5087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6400" y="3489325"/>
            <a:ext cx="1512888" cy="2206625"/>
            <a:chOff x="2678634" y="3490077"/>
            <a:chExt cx="1512197" cy="2206518"/>
          </a:xfrm>
        </p:grpSpPr>
        <p:sp>
          <p:nvSpPr>
            <p:cNvPr id="37906" name="文本框 53"/>
            <p:cNvSpPr txBox="1">
              <a:spLocks noChangeArrowheads="1"/>
            </p:cNvSpPr>
            <p:nvPr/>
          </p:nvSpPr>
          <p:spPr bwMode="auto">
            <a:xfrm>
              <a:off x="2788121" y="5239417"/>
              <a:ext cx="1402710" cy="457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内无电荷</a:t>
              </a:r>
            </a:p>
          </p:txBody>
        </p:sp>
        <p:sp>
          <p:nvSpPr>
            <p:cNvPr id="11" name="左弧形箭头 10"/>
            <p:cNvSpPr/>
            <p:nvPr/>
          </p:nvSpPr>
          <p:spPr>
            <a:xfrm>
              <a:off x="2678634" y="3490077"/>
              <a:ext cx="510942" cy="1842999"/>
            </a:xfrm>
            <a:prstGeom prst="curvedRightArrow">
              <a:avLst/>
            </a:prstGeom>
            <a:gradFill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565650" y="5240338"/>
            <a:ext cx="2149475" cy="457200"/>
            <a:chOff x="4297282" y="5239692"/>
            <a:chExt cx="2149132" cy="458481"/>
          </a:xfrm>
        </p:grpSpPr>
        <p:sp>
          <p:nvSpPr>
            <p:cNvPr id="37904" name="文本框 57"/>
            <p:cNvSpPr txBox="1">
              <a:spLocks noChangeArrowheads="1"/>
            </p:cNvSpPr>
            <p:nvPr/>
          </p:nvSpPr>
          <p:spPr bwMode="auto">
            <a:xfrm>
              <a:off x="5043287" y="5239692"/>
              <a:ext cx="1403127" cy="45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表面电荷</a:t>
              </a:r>
            </a:p>
          </p:txBody>
        </p:sp>
        <p:sp>
          <p:nvSpPr>
            <p:cNvPr id="37905" name="下箭头 58"/>
            <p:cNvSpPr>
              <a:spLocks noChangeArrowheads="1"/>
            </p:cNvSpPr>
            <p:nvPr/>
          </p:nvSpPr>
          <p:spPr bwMode="auto">
            <a:xfrm rot="-5400000">
              <a:off x="4518254" y="5117420"/>
              <a:ext cx="304062" cy="746006"/>
            </a:xfrm>
            <a:prstGeom prst="downArrow">
              <a:avLst>
                <a:gd name="adj1" fmla="val 50000"/>
                <a:gd name="adj2" fmla="val 50001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201" name="对象 9"/>
          <p:cNvGraphicFramePr>
            <a:graphicFrameLocks noChangeAspect="1"/>
          </p:cNvGraphicFramePr>
          <p:nvPr/>
        </p:nvGraphicFramePr>
        <p:xfrm>
          <a:off x="6743700" y="2647950"/>
          <a:ext cx="12620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93" name="Equation" r:id="rId9" imgW="609336" imgH="431613" progId="Equation.DSMT4">
                  <p:embed/>
                </p:oleObj>
              </mc:Choice>
              <mc:Fallback>
                <p:oleObj name="Equation" r:id="rId9" imgW="60933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2647950"/>
                        <a:ext cx="126206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下箭头 62"/>
          <p:cNvSpPr>
            <a:spLocks noChangeArrowheads="1"/>
          </p:cNvSpPr>
          <p:nvPr/>
        </p:nvSpPr>
        <p:spPr bwMode="auto">
          <a:xfrm rot="-9556150">
            <a:off x="6683375" y="3441700"/>
            <a:ext cx="304800" cy="1766888"/>
          </a:xfrm>
          <a:prstGeom prst="downArrow">
            <a:avLst>
              <a:gd name="adj1" fmla="val 50000"/>
              <a:gd name="adj2" fmla="val 49998"/>
            </a:avLst>
          </a:prstGeom>
          <a:gradFill rotWithShape="0">
            <a:gsLst>
              <a:gs pos="0">
                <a:srgbClr val="C6E6E8"/>
              </a:gs>
              <a:gs pos="100000">
                <a:srgbClr val="00B0F0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7054850" y="1838325"/>
            <a:ext cx="1403350" cy="868363"/>
            <a:chOff x="6785890" y="1839109"/>
            <a:chExt cx="1404705" cy="867266"/>
          </a:xfrm>
        </p:grpSpPr>
        <p:sp>
          <p:nvSpPr>
            <p:cNvPr id="37902" name="下箭头 63"/>
            <p:cNvSpPr>
              <a:spLocks noChangeArrowheads="1"/>
            </p:cNvSpPr>
            <p:nvPr/>
          </p:nvSpPr>
          <p:spPr bwMode="auto">
            <a:xfrm rot="10800000">
              <a:off x="7421503" y="2308415"/>
              <a:ext cx="150958" cy="397960"/>
            </a:xfrm>
            <a:prstGeom prst="downArrow">
              <a:avLst>
                <a:gd name="adj1" fmla="val 50000"/>
                <a:gd name="adj2" fmla="val 50003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03" name="文本框 64"/>
            <p:cNvSpPr txBox="1">
              <a:spLocks noChangeArrowheads="1"/>
            </p:cNvSpPr>
            <p:nvPr/>
          </p:nvSpPr>
          <p:spPr bwMode="auto">
            <a:xfrm>
              <a:off x="6785890" y="1839109"/>
              <a:ext cx="1404705" cy="456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表面曲率</a:t>
              </a:r>
            </a:p>
          </p:txBody>
        </p:sp>
      </p:grpSp>
      <p:sp>
        <p:nvSpPr>
          <p:cNvPr id="36879" name="Rectangle 23"/>
          <p:cNvSpPr>
            <a:spLocks noChangeArrowheads="1"/>
          </p:cNvSpPr>
          <p:nvPr/>
        </p:nvSpPr>
        <p:spPr bwMode="auto">
          <a:xfrm>
            <a:off x="674329" y="584200"/>
            <a:ext cx="3991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latin typeface="Arial Unicode MS" panose="020B0604020202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静电平衡条件及性质</a:t>
            </a:r>
          </a:p>
        </p:txBody>
      </p:sp>
    </p:spTree>
    <p:extLst>
      <p:ext uri="{BB962C8B-B14F-4D97-AF65-F5344CB8AC3E}">
        <p14:creationId xmlns:p14="http://schemas.microsoft.com/office/powerpoint/2010/main" val="37535430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nimBg="1"/>
      <p:bldP spid="3687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554138"/>
              </p:ext>
            </p:extLst>
          </p:nvPr>
        </p:nvGraphicFramePr>
        <p:xfrm>
          <a:off x="2231740" y="1966224"/>
          <a:ext cx="4550417" cy="162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68" name="Equation" r:id="rId3" imgW="2273300" imgH="812800" progId="Equation.DSMT4">
                  <p:embed/>
                </p:oleObj>
              </mc:Choice>
              <mc:Fallback>
                <p:oleObj name="Equation" r:id="rId3" imgW="2273300" imgH="812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740" y="1966224"/>
                        <a:ext cx="4550417" cy="1627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165550"/>
              </p:ext>
            </p:extLst>
          </p:nvPr>
        </p:nvGraphicFramePr>
        <p:xfrm>
          <a:off x="1884281" y="4574707"/>
          <a:ext cx="5245333" cy="1332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69" name="Equation" r:id="rId5" imgW="2590800" imgH="660400" progId="Equation.DSMT4">
                  <p:embed/>
                </p:oleObj>
              </mc:Choice>
              <mc:Fallback>
                <p:oleObj name="Equation" r:id="rId5" imgW="2590800" imgH="660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281" y="4574707"/>
                        <a:ext cx="5245333" cy="13321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3528" y="1088740"/>
            <a:ext cx="78406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根据电势差的定义，可求出电容器两极板间的电势差：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3624" y="3816099"/>
            <a:ext cx="35702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根据电容器电容的定义：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69862" y="39499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4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1340768"/>
            <a:ext cx="81009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半径分别为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的同心导体球面组成的球形电容器，间充满相对介电常数为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的两层各向同性均匀介质，它们的分界线为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的同心球面。</a:t>
            </a:r>
          </a:p>
          <a:p>
            <a:pPr lvl="0"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求：此电容器的电容。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877050" y="3085448"/>
            <a:ext cx="1581150" cy="1581150"/>
            <a:chOff x="6103" y="4061"/>
            <a:chExt cx="2490" cy="2490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6103" y="4061"/>
              <a:ext cx="2490" cy="2445"/>
            </a:xfrm>
            <a:prstGeom prst="ellipse">
              <a:avLst/>
            </a:prstGeom>
            <a:solidFill>
              <a:srgbClr val="FF99CC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6600" y="4515"/>
              <a:ext cx="1530" cy="151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6973" y="4901"/>
              <a:ext cx="780" cy="76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7363" y="5276"/>
              <a:ext cx="4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V="1">
              <a:off x="7363" y="4541"/>
              <a:ext cx="945" cy="7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7675" y="4091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7075" y="4691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7225" y="506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 flipH="1" flipV="1">
              <a:off x="6630" y="5070"/>
              <a:ext cx="735" cy="2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6535" y="497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7105" y="542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r1</a:t>
              </a: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Text Box 2"/>
            <p:cNvSpPr txBox="1">
              <a:spLocks noChangeArrowheads="1"/>
            </p:cNvSpPr>
            <p:nvPr/>
          </p:nvSpPr>
          <p:spPr bwMode="auto">
            <a:xfrm>
              <a:off x="7105" y="581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08904" y="3671027"/>
            <a:ext cx="4801314" cy="96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解：在介质中做同心的球型高斯面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通过球面的电位移通量为：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1423"/>
              </p:ext>
            </p:extLst>
          </p:nvPr>
        </p:nvGraphicFramePr>
        <p:xfrm>
          <a:off x="1753245" y="4883911"/>
          <a:ext cx="3260725" cy="8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00" name="Equation" r:id="rId13" imgW="1396800" imgH="380880" progId="Equation.DSMT4">
                  <p:embed/>
                </p:oleObj>
              </mc:Choice>
              <mc:Fallback>
                <p:oleObj name="Equation" r:id="rId13" imgW="13968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245" y="4883911"/>
                        <a:ext cx="3260725" cy="8982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80888"/>
              </p:ext>
            </p:extLst>
          </p:nvPr>
        </p:nvGraphicFramePr>
        <p:xfrm>
          <a:off x="2914632" y="5609823"/>
          <a:ext cx="1379443" cy="83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01" name="Equation" r:id="rId15" imgW="647419" imgH="393529" progId="Equation.DSMT4">
                  <p:embed/>
                </p:oleObj>
              </mc:Choice>
              <mc:Fallback>
                <p:oleObj name="Equation" r:id="rId15" imgW="64741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32" y="5609823"/>
                        <a:ext cx="1379443" cy="836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592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331639" y="842516"/>
            <a:ext cx="1994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kern="100" dirty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r</a:t>
            </a:r>
            <a:r>
              <a:rPr lang="en-US" altLang="zh-CN" b="1" i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ε</a:t>
            </a:r>
            <a:r>
              <a:rPr lang="en-US" altLang="zh-CN" b="1" i="1" kern="100" dirty="0" err="1"/>
              <a:t>E</a:t>
            </a:r>
            <a:endParaRPr lang="zh-CN" altLang="en-US" i="1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855318"/>
              </p:ext>
            </p:extLst>
          </p:nvPr>
        </p:nvGraphicFramePr>
        <p:xfrm>
          <a:off x="1331639" y="1532781"/>
          <a:ext cx="2759191" cy="852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12" name="Equation" r:id="rId3" imgW="1397000" imgH="431800" progId="Equation.DSMT4">
                  <p:embed/>
                </p:oleObj>
              </mc:Choice>
              <mc:Fallback>
                <p:oleObj name="Equation" r:id="rId3" imgW="13970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39" y="1532781"/>
                        <a:ext cx="2759191" cy="8521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931699"/>
              </p:ext>
            </p:extLst>
          </p:nvPr>
        </p:nvGraphicFramePr>
        <p:xfrm>
          <a:off x="4860032" y="1495017"/>
          <a:ext cx="3083494" cy="920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13" name="Equation" r:id="rId5" imgW="1447800" imgH="431800" progId="Equation.DSMT4">
                  <p:embed/>
                </p:oleObj>
              </mc:Choice>
              <mc:Fallback>
                <p:oleObj name="Equation" r:id="rId5" imgW="14478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495017"/>
                        <a:ext cx="3083494" cy="920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31640" y="10755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283968" y="18808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89839" y="2668289"/>
            <a:ext cx="29546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两极间的电势差为：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21841"/>
              </p:ext>
            </p:extLst>
          </p:nvPr>
        </p:nvGraphicFramePr>
        <p:xfrm>
          <a:off x="1343025" y="3475038"/>
          <a:ext cx="53625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14" name="Equation" r:id="rId7" imgW="2781000" imgH="863280" progId="Equation.DSMT4">
                  <p:embed/>
                </p:oleObj>
              </mc:Choice>
              <mc:Fallback>
                <p:oleObj name="Equation" r:id="rId7" imgW="2781000" imgH="863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3475038"/>
                        <a:ext cx="5362575" cy="166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5616" y="1092714"/>
            <a:ext cx="2646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电容器的电容为：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991742"/>
              </p:ext>
            </p:extLst>
          </p:nvPr>
        </p:nvGraphicFramePr>
        <p:xfrm>
          <a:off x="1439652" y="2096852"/>
          <a:ext cx="5919352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31" name="Equation" r:id="rId3" imgW="2908300" imgH="673100" progId="Equation.DSMT4">
                  <p:embed/>
                </p:oleObj>
              </mc:Choice>
              <mc:Fallback>
                <p:oleObj name="Equation" r:id="rId3" imgW="2908300" imgH="673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652" y="2096852"/>
                        <a:ext cx="5919352" cy="1368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0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同心导体球面组成的球形电容器，半径分别为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，电容器下半部充有电介质油，相对电容率为</a:t>
            </a:r>
            <a:r>
              <a:rPr lang="en-US" altLang="zh-CN" sz="2800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985000" y="2996565"/>
            <a:ext cx="1447800" cy="1419225"/>
            <a:chOff x="6580" y="4120"/>
            <a:chExt cx="2280" cy="2235"/>
          </a:xfrm>
        </p:grpSpPr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6585" y="4125"/>
              <a:ext cx="2265" cy="22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7305" y="4830"/>
              <a:ext cx="870" cy="8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6600" y="5235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8180" y="5240"/>
              <a:ext cx="6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6580" y="4120"/>
              <a:ext cx="2280" cy="11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Group 2"/>
            <p:cNvGrpSpPr>
              <a:grpSpLocks/>
            </p:cNvGrpSpPr>
            <p:nvPr/>
          </p:nvGrpSpPr>
          <p:grpSpPr bwMode="auto">
            <a:xfrm>
              <a:off x="6585" y="4135"/>
              <a:ext cx="2275" cy="2220"/>
              <a:chOff x="6585" y="4125"/>
              <a:chExt cx="2275" cy="2220"/>
            </a:xfrm>
          </p:grpSpPr>
          <p:sp>
            <p:nvSpPr>
              <p:cNvPr id="21" name="Oval 6"/>
              <p:cNvSpPr>
                <a:spLocks noChangeArrowheads="1"/>
              </p:cNvSpPr>
              <p:nvPr/>
            </p:nvSpPr>
            <p:spPr bwMode="auto">
              <a:xfrm>
                <a:off x="6585" y="4125"/>
                <a:ext cx="2265" cy="22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7305" y="4830"/>
                <a:ext cx="870" cy="85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4"/>
              <p:cNvSpPr>
                <a:spLocks noChangeShapeType="1"/>
              </p:cNvSpPr>
              <p:nvPr/>
            </p:nvSpPr>
            <p:spPr bwMode="auto">
              <a:xfrm>
                <a:off x="6600" y="5235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3"/>
              <p:cNvSpPr>
                <a:spLocks noChangeShapeType="1"/>
              </p:cNvSpPr>
              <p:nvPr/>
            </p:nvSpPr>
            <p:spPr bwMode="auto">
              <a:xfrm>
                <a:off x="8180" y="5240"/>
                <a:ext cx="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905905" y="2688927"/>
            <a:ext cx="51565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）介质中任意点的电场强度和电位移矢量；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1512461" y="385204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7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63588" y="1052736"/>
            <a:ext cx="74168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分析：金属球壳是等位体，球壳间距相同，有介质处和无介质处的电场都相同。由于电介质的存在，介质中产生了极化电荷。极化电荷使金属表面的自由电荷产生重新分布，有介质的半个球表面自由电荷密度高一些，没有介质的半个球表面自由电荷密度低一些。由于电位移只与自由电荷有关，与极化电荷无关，有介质的半个球空间的电位移强一些，没有介质的半个球空间的电位移弱一些。但并不知道两个半球自由电荷是如何重新分布的。只知道整个球面的电荷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27784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47906"/>
              </p:ext>
            </p:extLst>
          </p:nvPr>
        </p:nvGraphicFramePr>
        <p:xfrm>
          <a:off x="2257425" y="877888"/>
          <a:ext cx="43275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3" name="Equation" r:id="rId3" imgW="2120760" imgH="380880" progId="Equation.DSMT4">
                  <p:embed/>
                </p:oleObj>
              </mc:Choice>
              <mc:Fallback>
                <p:oleObj name="Equation" r:id="rId3" imgW="2120760" imgH="380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877888"/>
                        <a:ext cx="4327525" cy="779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96793"/>
              </p:ext>
            </p:extLst>
          </p:nvPr>
        </p:nvGraphicFramePr>
        <p:xfrm>
          <a:off x="3345522" y="1546511"/>
          <a:ext cx="2297206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4" name="Equation" r:id="rId5" imgW="1180588" imgH="241195" progId="Equation.DSMT4">
                  <p:embed/>
                </p:oleObj>
              </mc:Choice>
              <mc:Fallback>
                <p:oleObj name="Equation" r:id="rId5" imgW="1180588" imgH="24119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522" y="1546511"/>
                        <a:ext cx="2297206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514878"/>
              </p:ext>
            </p:extLst>
          </p:nvPr>
        </p:nvGraphicFramePr>
        <p:xfrm>
          <a:off x="1456087" y="2332997"/>
          <a:ext cx="2343394" cy="535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5" name="Equation" r:id="rId7" imgW="1002960" imgH="228600" progId="Equation.DSMT4">
                  <p:embed/>
                </p:oleObj>
              </mc:Choice>
              <mc:Fallback>
                <p:oleObj name="Equation" r:id="rId7" imgW="100296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087" y="2332997"/>
                        <a:ext cx="2343394" cy="5356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19159"/>
              </p:ext>
            </p:extLst>
          </p:nvPr>
        </p:nvGraphicFramePr>
        <p:xfrm>
          <a:off x="5375813" y="2363846"/>
          <a:ext cx="2680543" cy="48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6" name="Equation" r:id="rId9" imgW="1269720" imgH="228600" progId="Equation.DSMT4">
                  <p:embed/>
                </p:oleObj>
              </mc:Choice>
              <mc:Fallback>
                <p:oleObj name="Equation" r:id="rId9" imgW="126972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813" y="2363846"/>
                        <a:ext cx="2680543" cy="4846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13810"/>
              </p:ext>
            </p:extLst>
          </p:nvPr>
        </p:nvGraphicFramePr>
        <p:xfrm>
          <a:off x="2922145" y="2986263"/>
          <a:ext cx="3143960" cy="59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7" name="Equation" r:id="rId11" imgW="1269720" imgH="241200" progId="Equation.DSMT4">
                  <p:embed/>
                </p:oleObj>
              </mc:Choice>
              <mc:Fallback>
                <p:oleObj name="Equation" r:id="rId11" imgW="126972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145" y="2986263"/>
                        <a:ext cx="3143960" cy="591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155967"/>
              </p:ext>
            </p:extLst>
          </p:nvPr>
        </p:nvGraphicFramePr>
        <p:xfrm>
          <a:off x="3144379" y="3685970"/>
          <a:ext cx="3098687" cy="253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58" name="Equation" r:id="rId13" imgW="1625400" imgH="1333440" progId="Equation.DSMT4">
                  <p:embed/>
                </p:oleObj>
              </mc:Choice>
              <mc:Fallback>
                <p:oleObj name="Equation" r:id="rId13" imgW="1625400" imgH="13334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379" y="3685970"/>
                        <a:ext cx="3098687" cy="25365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531354" y="12863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531354" y="206741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409030" y="2332997"/>
            <a:ext cx="569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；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531354" y="313421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6531354" y="39533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2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71800" y="728699"/>
            <a:ext cx="12759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08029"/>
              </p:ext>
            </p:extLst>
          </p:nvPr>
        </p:nvGraphicFramePr>
        <p:xfrm>
          <a:off x="1511660" y="751558"/>
          <a:ext cx="53594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3" name="Equation" r:id="rId3" imgW="2895480" imgH="939600" progId="Equation.DSMT4">
                  <p:embed/>
                </p:oleObj>
              </mc:Choice>
              <mc:Fallback>
                <p:oleObj name="Equation" r:id="rId3" imgW="2895480" imgH="939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660" y="751558"/>
                        <a:ext cx="5359400" cy="1739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572" y="3176972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电容为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413486"/>
              </p:ext>
            </p:extLst>
          </p:nvPr>
        </p:nvGraphicFramePr>
        <p:xfrm>
          <a:off x="2519772" y="2959531"/>
          <a:ext cx="4248472" cy="1032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4" name="Equation" r:id="rId5" imgW="1777680" imgH="431640" progId="Equation.DSMT4">
                  <p:embed/>
                </p:oleObj>
              </mc:Choice>
              <mc:Fallback>
                <p:oleObj name="Equation" r:id="rId5" imgW="17776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2959531"/>
                        <a:ext cx="4248472" cy="10320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59789"/>
              </p:ext>
            </p:extLst>
          </p:nvPr>
        </p:nvGraphicFramePr>
        <p:xfrm>
          <a:off x="3054639" y="1964822"/>
          <a:ext cx="2457639" cy="177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39" name="Equation" r:id="rId3" imgW="1333440" imgH="965160" progId="Equation.DSMT4">
                  <p:embed/>
                </p:oleObj>
              </mc:Choice>
              <mc:Fallback>
                <p:oleObj name="Equation" r:id="rId3" imgW="1333440" imgH="965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639" y="1964822"/>
                        <a:ext cx="2457639" cy="1770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880925"/>
              </p:ext>
            </p:extLst>
          </p:nvPr>
        </p:nvGraphicFramePr>
        <p:xfrm>
          <a:off x="1943708" y="3893386"/>
          <a:ext cx="4854317" cy="1011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40" name="Equation" r:id="rId5" imgW="2070000" imgH="431640" progId="Equation.DSMT4">
                  <p:embed/>
                </p:oleObj>
              </mc:Choice>
              <mc:Fallback>
                <p:oleObj name="Equation" r:id="rId5" imgW="207000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708" y="3893386"/>
                        <a:ext cx="4854317" cy="1011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1600" y="696851"/>
            <a:ext cx="664797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也可以把球型电容看成是两个半球电容的并联。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由球型电容器可知：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1234" y="266346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1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67544" y="1244563"/>
            <a:ext cx="820891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平行板电容器面积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，间距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。一半充有电容率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的电介质，另一半充有电容率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的电介质。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）介质中任意点的电场强度和电位移矢量；</a:t>
            </a:r>
            <a:endParaRPr lang="en-US" altLang="zh-CN" sz="2800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        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6671659" y="3392996"/>
            <a:ext cx="1716087" cy="1400175"/>
            <a:chOff x="6315" y="1290"/>
            <a:chExt cx="2703" cy="2205"/>
          </a:xfrm>
        </p:grpSpPr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6330" y="1971"/>
              <a:ext cx="1380" cy="1050"/>
            </a:xfrm>
            <a:prstGeom prst="rect">
              <a:avLst/>
            </a:prstGeom>
            <a:solidFill>
              <a:srgbClr val="FF99CC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r1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6315" y="1491"/>
              <a:ext cx="2670" cy="42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＋＋＋＋＋＋＋＋＋＋＋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6330" y="3075"/>
              <a:ext cx="2670" cy="42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―――――――――――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6852" y="1290"/>
              <a:ext cx="765" cy="13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7698" y="1968"/>
              <a:ext cx="1320" cy="10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6579" y="3587232"/>
            <a:ext cx="56403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：分析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：可以看成两个电容的并联。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深入分析可以看到：极板间各处的电场强度相同。由于电介质不同，极化电荷数量不同，造成自由电荷分布密度不同，由此造成电位移不同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90"/>
          <p:cNvCxnSpPr/>
          <p:nvPr/>
        </p:nvCxnSpPr>
        <p:spPr>
          <a:xfrm>
            <a:off x="3124200" y="2061245"/>
            <a:ext cx="2379663" cy="0"/>
          </a:xfrm>
          <a:prstGeom prst="line">
            <a:avLst/>
          </a:prstGeom>
          <a:ln w="38100">
            <a:solidFill>
              <a:srgbClr val="B4C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3" name="Group 127"/>
          <p:cNvGrpSpPr>
            <a:grpSpLocks/>
          </p:cNvGrpSpPr>
          <p:nvPr/>
        </p:nvGrpSpPr>
        <p:grpSpPr bwMode="auto">
          <a:xfrm>
            <a:off x="2625725" y="1777083"/>
            <a:ext cx="533400" cy="654050"/>
            <a:chOff x="2064" y="1008"/>
            <a:chExt cx="722" cy="872"/>
          </a:xfrm>
        </p:grpSpPr>
        <p:sp>
          <p:nvSpPr>
            <p:cNvPr id="38964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pSp>
          <p:nvGrpSpPr>
            <p:cNvPr id="38965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8977" name="Picture 130" descr="circuler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78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pic>
            <p:nvPicPr>
              <p:cNvPr id="38979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980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8981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8987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8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9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90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38982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8983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4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5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6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</p:grpSp>
        <p:grpSp>
          <p:nvGrpSpPr>
            <p:cNvPr id="38966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8967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8973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4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5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6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38968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8969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0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1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2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</p:grpSp>
      </p:grpSp>
      <p:grpSp>
        <p:nvGrpSpPr>
          <p:cNvPr id="25604" name="Group 127"/>
          <p:cNvGrpSpPr>
            <a:grpSpLocks/>
          </p:cNvGrpSpPr>
          <p:nvPr/>
        </p:nvGrpSpPr>
        <p:grpSpPr bwMode="auto">
          <a:xfrm>
            <a:off x="5445125" y="1396083"/>
            <a:ext cx="1146175" cy="1384300"/>
            <a:chOff x="2064" y="1008"/>
            <a:chExt cx="722" cy="872"/>
          </a:xfrm>
        </p:grpSpPr>
        <p:sp>
          <p:nvSpPr>
            <p:cNvPr id="38937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pSp>
          <p:nvGrpSpPr>
            <p:cNvPr id="38938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8950" name="Picture 130" descr="circuler_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51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pic>
            <p:nvPicPr>
              <p:cNvPr id="3895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953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8954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8960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1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2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3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38955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8956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7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8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9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</p:grpSp>
        <p:grpSp>
          <p:nvGrpSpPr>
            <p:cNvPr id="38939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8940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8946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7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8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9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38941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8942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3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4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5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</p:grpSp>
      </p:grpSp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36074"/>
              </p:ext>
            </p:extLst>
          </p:nvPr>
        </p:nvGraphicFramePr>
        <p:xfrm>
          <a:off x="3233738" y="908720"/>
          <a:ext cx="14446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6" name="Equation" r:id="rId7" imgW="520474" imgH="203112" progId="Equation.DSMT4">
                  <p:embed/>
                </p:oleObj>
              </mc:Choice>
              <mc:Fallback>
                <p:oleObj name="Equation" r:id="rId7" imgW="520474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908720"/>
                        <a:ext cx="1444625" cy="5635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bg1"/>
                          </a:gs>
                          <a:gs pos="100000">
                            <a:srgbClr val="FF7979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对象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429770"/>
              </p:ext>
            </p:extLst>
          </p:nvPr>
        </p:nvGraphicFramePr>
        <p:xfrm>
          <a:off x="2071688" y="1758033"/>
          <a:ext cx="3952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7" name="Equation" r:id="rId9" imgW="165028" imgH="228501" progId="Equation.DSMT4">
                  <p:embed/>
                </p:oleObj>
              </mc:Choice>
              <mc:Fallback>
                <p:oleObj name="Equation" r:id="rId9" imgW="165028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1758033"/>
                        <a:ext cx="395287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对象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034720"/>
              </p:ext>
            </p:extLst>
          </p:nvPr>
        </p:nvGraphicFramePr>
        <p:xfrm>
          <a:off x="6710363" y="1699295"/>
          <a:ext cx="4556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8" name="Equation" r:id="rId11" imgW="190500" imgH="228600" progId="Equation.DSMT4">
                  <p:embed/>
                </p:oleObj>
              </mc:Choice>
              <mc:Fallback>
                <p:oleObj name="Equation" r:id="rId11" imgW="19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3" y="1699295"/>
                        <a:ext cx="4556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170575"/>
              </p:ext>
            </p:extLst>
          </p:nvPr>
        </p:nvGraphicFramePr>
        <p:xfrm>
          <a:off x="3908425" y="2059658"/>
          <a:ext cx="9937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9" name="Equation" r:id="rId13" imgW="457200" imgH="228600" progId="Equation.DSMT4">
                  <p:embed/>
                </p:oleObj>
              </mc:Choice>
              <mc:Fallback>
                <p:oleObj name="Equation" r:id="rId13" imgW="457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2059658"/>
                        <a:ext cx="9937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08571"/>
              </p:ext>
            </p:extLst>
          </p:nvPr>
        </p:nvGraphicFramePr>
        <p:xfrm>
          <a:off x="2867025" y="2812133"/>
          <a:ext cx="12112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50" name="Equation" r:id="rId15" imgW="558558" imgH="431613" progId="Equation.DSMT4">
                  <p:embed/>
                </p:oleObj>
              </mc:Choice>
              <mc:Fallback>
                <p:oleObj name="Equation" r:id="rId15" imgW="558558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2812133"/>
                        <a:ext cx="12112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下箭头 105"/>
          <p:cNvSpPr/>
          <p:nvPr/>
        </p:nvSpPr>
        <p:spPr bwMode="auto">
          <a:xfrm rot="16200000">
            <a:off x="4406901" y="2889920"/>
            <a:ext cx="304800" cy="746125"/>
          </a:xfrm>
          <a:prstGeom prst="downArrow">
            <a:avLst/>
          </a:prstGeom>
          <a:gradFill>
            <a:gsLst>
              <a:gs pos="0">
                <a:srgbClr val="EBEBF9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107" name="对象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80557"/>
              </p:ext>
            </p:extLst>
          </p:nvPr>
        </p:nvGraphicFramePr>
        <p:xfrm>
          <a:off x="5116513" y="2780383"/>
          <a:ext cx="12080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51" name="Equation" r:id="rId17" imgW="533169" imgH="431613" progId="Equation.DSMT4">
                  <p:embed/>
                </p:oleObj>
              </mc:Choice>
              <mc:Fallback>
                <p:oleObj name="Equation" r:id="rId17" imgW="533169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2780383"/>
                        <a:ext cx="12080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524000" y="3834483"/>
            <a:ext cx="5121275" cy="2297112"/>
            <a:chOff x="1524790" y="3962400"/>
            <a:chExt cx="5120485" cy="2297113"/>
          </a:xfrm>
        </p:grpSpPr>
        <p:pic>
          <p:nvPicPr>
            <p:cNvPr id="38931" name="图片 10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738" y="3962400"/>
              <a:ext cx="4173537" cy="229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932" name="组合 2"/>
            <p:cNvGrpSpPr>
              <a:grpSpLocks/>
            </p:cNvGrpSpPr>
            <p:nvPr/>
          </p:nvGrpSpPr>
          <p:grpSpPr bwMode="auto">
            <a:xfrm>
              <a:off x="1524790" y="4063206"/>
              <a:ext cx="553938" cy="2095499"/>
              <a:chOff x="1524790" y="4063206"/>
              <a:chExt cx="553938" cy="2095499"/>
            </a:xfrm>
          </p:grpSpPr>
          <p:grpSp>
            <p:nvGrpSpPr>
              <p:cNvPr id="38933" name="Group 18"/>
              <p:cNvGrpSpPr>
                <a:grpSpLocks/>
              </p:cNvGrpSpPr>
              <p:nvPr/>
            </p:nvGrpSpPr>
            <p:grpSpPr bwMode="auto">
              <a:xfrm rot="5400000">
                <a:off x="771969" y="4858987"/>
                <a:ext cx="2095499" cy="503938"/>
                <a:chOff x="744" y="1407"/>
                <a:chExt cx="3988" cy="444"/>
              </a:xfrm>
            </p:grpSpPr>
            <p:sp>
              <p:nvSpPr>
                <p:cNvPr id="71" name="AutoShape 19"/>
                <p:cNvSpPr>
                  <a:spLocks noChangeArrowheads="1"/>
                </p:cNvSpPr>
                <p:nvPr/>
              </p:nvSpPr>
              <p:spPr bwMode="gray">
                <a:xfrm>
                  <a:off x="694" y="1760"/>
                  <a:ext cx="3988" cy="11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hlink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 sz="1800" dirty="0"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8936" name="AutoShape 20"/>
                <p:cNvSpPr>
                  <a:spLocks noChangeArrowheads="1"/>
                </p:cNvSpPr>
                <p:nvPr/>
              </p:nvSpPr>
              <p:spPr bwMode="gray">
                <a:xfrm>
                  <a:off x="744" y="1407"/>
                  <a:ext cx="3988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91D0D3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sp>
            <p:nvSpPr>
              <p:cNvPr id="38934" name="文本框 1"/>
              <p:cNvSpPr txBox="1">
                <a:spLocks noChangeArrowheads="1"/>
              </p:cNvSpPr>
              <p:nvPr/>
            </p:nvSpPr>
            <p:spPr bwMode="auto">
              <a:xfrm>
                <a:off x="1524790" y="4446328"/>
                <a:ext cx="553938" cy="132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尖端放电</a:t>
                </a:r>
              </a:p>
            </p:txBody>
          </p:sp>
        </p:grpSp>
      </p:grpSp>
      <p:pic>
        <p:nvPicPr>
          <p:cNvPr id="38925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85"/>
          <a:stretch>
            <a:fillRect/>
          </a:stretch>
        </p:blipFill>
        <p:spPr bwMode="auto">
          <a:xfrm>
            <a:off x="622300" y="927770"/>
            <a:ext cx="720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"/>
          <p:cNvSpPr txBox="1">
            <a:spLocks noChangeArrowheads="1"/>
          </p:cNvSpPr>
          <p:nvPr/>
        </p:nvSpPr>
        <p:spPr bwMode="auto">
          <a:xfrm>
            <a:off x="1214438" y="965870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表面曲率：</a:t>
            </a:r>
          </a:p>
        </p:txBody>
      </p:sp>
    </p:spTree>
    <p:extLst>
      <p:ext uri="{BB962C8B-B14F-4D97-AF65-F5344CB8AC3E}">
        <p14:creationId xmlns:p14="http://schemas.microsoft.com/office/powerpoint/2010/main" val="18931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35311" y="592280"/>
            <a:ext cx="57783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取一个覆盖整个电容器表面的高斯面：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378661"/>
              </p:ext>
            </p:extLst>
          </p:nvPr>
        </p:nvGraphicFramePr>
        <p:xfrm>
          <a:off x="2522711" y="1278502"/>
          <a:ext cx="40909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49" name="Equation" r:id="rId3" imgW="1752480" imgH="380880" progId="Equation.DSMT4">
                  <p:embed/>
                </p:oleObj>
              </mc:Choice>
              <mc:Fallback>
                <p:oleObj name="Equation" r:id="rId3" imgW="1752480" imgH="3808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711" y="1278502"/>
                        <a:ext cx="4090988" cy="893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543587"/>
              </p:ext>
            </p:extLst>
          </p:nvPr>
        </p:nvGraphicFramePr>
        <p:xfrm>
          <a:off x="3264347" y="1869887"/>
          <a:ext cx="2152650" cy="839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0" name="Equation" r:id="rId5" imgW="1016000" imgH="393700" progId="Equation.DSMT4">
                  <p:embed/>
                </p:oleObj>
              </mc:Choice>
              <mc:Fallback>
                <p:oleObj name="Equation" r:id="rId5" imgW="10160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347" y="1869887"/>
                        <a:ext cx="2152650" cy="839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11586"/>
              </p:ext>
            </p:extLst>
          </p:nvPr>
        </p:nvGraphicFramePr>
        <p:xfrm>
          <a:off x="1358256" y="2667671"/>
          <a:ext cx="3177740" cy="558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1" name="Equation" r:id="rId7" imgW="1307880" imgH="228600" progId="Equation.DSMT4">
                  <p:embed/>
                </p:oleObj>
              </mc:Choice>
              <mc:Fallback>
                <p:oleObj name="Equation" r:id="rId7" imgW="13078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256" y="2667671"/>
                        <a:ext cx="3177740" cy="558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541864"/>
              </p:ext>
            </p:extLst>
          </p:nvPr>
        </p:nvGraphicFramePr>
        <p:xfrm>
          <a:off x="5580112" y="2734207"/>
          <a:ext cx="2754817" cy="46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2" name="Equation" r:id="rId9" imgW="1371600" imgH="228600" progId="Equation.DSMT4">
                  <p:embed/>
                </p:oleObj>
              </mc:Choice>
              <mc:Fallback>
                <p:oleObj name="Equation" r:id="rId9" imgW="13716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734207"/>
                        <a:ext cx="2754817" cy="46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682303"/>
              </p:ext>
            </p:extLst>
          </p:nvPr>
        </p:nvGraphicFramePr>
        <p:xfrm>
          <a:off x="3292745" y="3174747"/>
          <a:ext cx="2659629" cy="8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3"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745" y="3174747"/>
                        <a:ext cx="2659629" cy="8244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910842"/>
              </p:ext>
            </p:extLst>
          </p:nvPr>
        </p:nvGraphicFramePr>
        <p:xfrm>
          <a:off x="3332028" y="3995750"/>
          <a:ext cx="3061321" cy="2505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4" name="Equation" r:id="rId13" imgW="1625400" imgH="1333440" progId="Equation.DSMT4">
                  <p:embed/>
                </p:oleObj>
              </mc:Choice>
              <mc:Fallback>
                <p:oleObj name="Equation" r:id="rId13" imgW="1625400" imgH="13334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028" y="3995750"/>
                        <a:ext cx="3061321" cy="2505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691680" y="15449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691680" y="23736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691680" y="289748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796374" y="2670973"/>
            <a:ext cx="646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； 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691680" y="350708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691680" y="40976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95736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226"/>
              </p:ext>
            </p:extLst>
          </p:nvPr>
        </p:nvGraphicFramePr>
        <p:xfrm>
          <a:off x="2843808" y="1160748"/>
          <a:ext cx="3096344" cy="3390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12" name="Equation" r:id="rId3" imgW="1434960" imgH="1574640" progId="Equation.DSMT4">
                  <p:embed/>
                </p:oleObj>
              </mc:Choice>
              <mc:Fallback>
                <p:oleObj name="Equation" r:id="rId3" imgW="1434960" imgH="1574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160748"/>
                        <a:ext cx="3096344" cy="3390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2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512676"/>
            <a:ext cx="4512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zh-CN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有电介质存在时电场的能量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755576" y="1568141"/>
            <a:ext cx="81706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平行板电容器的极板面积为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，极板间距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，中间充满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相对介电常数为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电介质。当充电后，两极板间的电势差为△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）电容器中电场的能量；</a:t>
            </a:r>
            <a:endParaRPr lang="en-US" altLang="zh-CN" kern="1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        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）如果切断充电电源，把电介质从电容器中抽出来，外界要作多少功。</a:t>
            </a:r>
          </a:p>
          <a:p>
            <a:pPr algn="l" eaLnBrk="0" hangingPunct="0">
              <a:lnSpc>
                <a:spcPct val="125000"/>
              </a:lnSpc>
            </a:pP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1058" y="1108031"/>
            <a:ext cx="1836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60" y="4113076"/>
            <a:ext cx="2090752" cy="190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13" y="4113076"/>
            <a:ext cx="2803305" cy="19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1580" y="696670"/>
            <a:ext cx="59939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解：对于平行板介质电容器，其电容为：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13046"/>
              </p:ext>
            </p:extLst>
          </p:nvPr>
        </p:nvGraphicFramePr>
        <p:xfrm>
          <a:off x="3095836" y="1268760"/>
          <a:ext cx="2197420" cy="795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0" name="Equation" r:id="rId3" imgW="1091726" imgH="393529" progId="Equation.DSMT4">
                  <p:embed/>
                </p:oleObj>
              </mc:Choice>
              <mc:Fallback>
                <p:oleObj name="Equation" r:id="rId3" imgW="1091726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836" y="1268760"/>
                        <a:ext cx="2197420" cy="7951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619672" y="2098571"/>
            <a:ext cx="4681090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电势差△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，电场的能量为：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04986" y="3176472"/>
            <a:ext cx="99091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293991"/>
              </p:ext>
            </p:extLst>
          </p:nvPr>
        </p:nvGraphicFramePr>
        <p:xfrm>
          <a:off x="1511660" y="2843899"/>
          <a:ext cx="6203981" cy="7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1" name="Equation" r:id="rId5" imgW="3238500" imgH="393700" progId="Equation.DSMT4">
                  <p:embed/>
                </p:oleObj>
              </mc:Choice>
              <mc:Fallback>
                <p:oleObj name="Equation" r:id="rId5" imgW="32385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660" y="2843899"/>
                        <a:ext cx="6203981" cy="756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608042" y="38388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电场的能量密度为：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14711" y="4688003"/>
            <a:ext cx="99425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804905"/>
              </p:ext>
            </p:extLst>
          </p:nvPr>
        </p:nvGraphicFramePr>
        <p:xfrm>
          <a:off x="1608042" y="4550167"/>
          <a:ext cx="3865402" cy="73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2" name="Equation" r:id="rId7" imgW="2082800" imgH="393700" progId="Equation.DSMT4">
                  <p:embed/>
                </p:oleObj>
              </mc:Choice>
              <mc:Fallback>
                <p:oleObj name="Equation" r:id="rId7" imgW="20828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042" y="4550167"/>
                        <a:ext cx="3865402" cy="7330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487320" y="5481529"/>
            <a:ext cx="5414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此式是</a:t>
            </a:r>
            <a:r>
              <a:rPr lang="zh-CN" altLang="zh-CN" b="1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电场能量密度的普遍表达式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74534" y="800708"/>
            <a:ext cx="41857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充电后，极板所带的电量为：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368230"/>
              </p:ext>
            </p:extLst>
          </p:nvPr>
        </p:nvGraphicFramePr>
        <p:xfrm>
          <a:off x="2483768" y="1376772"/>
          <a:ext cx="2880320" cy="880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0" name="Equation" r:id="rId3" imgW="1295400" imgH="393700" progId="Equation.DSMT4">
                  <p:embed/>
                </p:oleObj>
              </mc:Choice>
              <mc:Fallback>
                <p:oleObj name="Equation" r:id="rId3" imgW="12954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376772"/>
                        <a:ext cx="2880320" cy="8800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51621" y="2123777"/>
            <a:ext cx="687676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切断电源，极板上的电量</a:t>
            </a:r>
            <a:r>
              <a:rPr kumimoji="0"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不变，抽出电介质后，电容器的电容变为：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80221"/>
              </p:ext>
            </p:extLst>
          </p:nvPr>
        </p:nvGraphicFramePr>
        <p:xfrm>
          <a:off x="3023828" y="3248980"/>
          <a:ext cx="1215685" cy="80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1" name="Equation" r:id="rId5" imgW="596641" imgH="393529" progId="Equation.DSMT4">
                  <p:embed/>
                </p:oleObj>
              </mc:Choice>
              <mc:Fallback>
                <p:oleObj name="Equation" r:id="rId5" imgW="596641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828" y="3248980"/>
                        <a:ext cx="1215685" cy="805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293043"/>
            <a:ext cx="261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1621" y="409224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此时电容器中电场的能量为：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658363" y="47251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748520"/>
              </p:ext>
            </p:extLst>
          </p:nvPr>
        </p:nvGraphicFramePr>
        <p:xfrm>
          <a:off x="2483768" y="4709898"/>
          <a:ext cx="4322402" cy="1523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2" name="Equation" r:id="rId7" imgW="2387600" imgH="838200" progId="Equation.DSMT4">
                  <p:embed/>
                </p:oleObj>
              </mc:Choice>
              <mc:Fallback>
                <p:oleObj name="Equation" r:id="rId7" imgW="2387600" imgH="838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709898"/>
                        <a:ext cx="4322402" cy="1523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2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99592" y="728700"/>
            <a:ext cx="7236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抽出电介质前后，电容器中电场能量之差等于外界所作的功：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75656" y="19888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43154"/>
              </p:ext>
            </p:extLst>
          </p:nvPr>
        </p:nvGraphicFramePr>
        <p:xfrm>
          <a:off x="1199859" y="1981161"/>
          <a:ext cx="6304184" cy="828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75" name="Equation" r:id="rId3" imgW="3390900" imgH="444500" progId="Equation.DSMT4">
                  <p:embed/>
                </p:oleObj>
              </mc:Choice>
              <mc:Fallback>
                <p:oleObj name="Equation" r:id="rId3" imgW="3390900" imgH="444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859" y="1981161"/>
                        <a:ext cx="6304184" cy="828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99592" y="3149957"/>
            <a:ext cx="7236804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介质抽走以后，电场增强了，能量增加了，增加的部分来自于抽出介质时外力所作的功。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5795" y="985520"/>
            <a:ext cx="8312410" cy="224139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球形电容器中充满了相对介电常数为</a:t>
            </a:r>
            <a:r>
              <a:rPr lang="en-US" altLang="zh-CN" sz="2800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的各向同性均匀介质。给电容充电，使其两极上带电量为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求：电容器中电场的能量。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8164" y="2477826"/>
            <a:ext cx="2279243" cy="22322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15795" y="311576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解：由高斯定理求得：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35789"/>
              </p:ext>
            </p:extLst>
          </p:nvPr>
        </p:nvGraphicFramePr>
        <p:xfrm>
          <a:off x="1279891" y="3596072"/>
          <a:ext cx="1332148" cy="81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55" name="Equation" r:id="rId14" imgW="647419" imgH="393529" progId="Equation.DSMT4">
                  <p:embed/>
                </p:oleObj>
              </mc:Choice>
              <mc:Fallback>
                <p:oleObj name="Equation" r:id="rId14" imgW="64741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891" y="3596072"/>
                        <a:ext cx="1332148" cy="8140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71790"/>
              </p:ext>
            </p:extLst>
          </p:nvPr>
        </p:nvGraphicFramePr>
        <p:xfrm>
          <a:off x="1235522" y="4572762"/>
          <a:ext cx="2442705" cy="81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56" name="Equation" r:id="rId16" imgW="1295400" imgH="431800" progId="Equation.DSMT4">
                  <p:embed/>
                </p:oleObj>
              </mc:Choice>
              <mc:Fallback>
                <p:oleObj name="Equation" r:id="rId16" imgW="1295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522" y="4572762"/>
                        <a:ext cx="2442705" cy="8142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106941"/>
              </p:ext>
            </p:extLst>
          </p:nvPr>
        </p:nvGraphicFramePr>
        <p:xfrm>
          <a:off x="1264746" y="5665715"/>
          <a:ext cx="1403772" cy="79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57" name="Equation" r:id="rId18" imgW="698400" imgH="393480" progId="Equation.DSMT4">
                  <p:embed/>
                </p:oleObj>
              </mc:Choice>
              <mc:Fallback>
                <p:oleObj name="Equation" r:id="rId18" imgW="698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264746" y="5665715"/>
                        <a:ext cx="1403772" cy="79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352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23628" y="9807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741288"/>
              </p:ext>
            </p:extLst>
          </p:nvPr>
        </p:nvGraphicFramePr>
        <p:xfrm>
          <a:off x="1223628" y="764704"/>
          <a:ext cx="5343901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9" name="Equation" r:id="rId3" imgW="2705100" imgH="914400" progId="Equation.DSMT4">
                  <p:embed/>
                </p:oleObj>
              </mc:Choice>
              <mc:Fallback>
                <p:oleObj name="Equation" r:id="rId3" imgW="2705100" imgH="914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628" y="764704"/>
                        <a:ext cx="5343901" cy="180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115616" y="270668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电容器中电场总能量为：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23628" y="3763427"/>
            <a:ext cx="119448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37144"/>
              </p:ext>
            </p:extLst>
          </p:nvPr>
        </p:nvGraphicFramePr>
        <p:xfrm>
          <a:off x="1223628" y="3419983"/>
          <a:ext cx="5686498" cy="18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0" name="Equation" r:id="rId5" imgW="2933700" imgH="939800" progId="Equation.DSMT4">
                  <p:embed/>
                </p:oleObj>
              </mc:Choice>
              <mc:Fallback>
                <p:oleObj name="Equation" r:id="rId5" imgW="29337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628" y="3419983"/>
                        <a:ext cx="5686498" cy="1825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67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38054" y="65389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补充</a:t>
            </a:r>
            <a:r>
              <a:rPr lang="zh-CN" altLang="zh-CN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例题：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647564" y="1232756"/>
            <a:ext cx="79186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一平行板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有一夹角θ，当θ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&lt;&lt;d/a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边长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的正方形，间距为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，两板不严格平行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，略去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边缘效应。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求：电容器的电容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05" y="2647654"/>
            <a:ext cx="3497695" cy="1379950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91580" y="5403782"/>
            <a:ext cx="261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979712" y="5442866"/>
            <a:ext cx="116779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620688"/>
            <a:ext cx="7020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寻找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l-GR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之间的关系，有倾斜，不是均匀电场</a:t>
            </a:r>
            <a:r>
              <a:rPr lang="en-US" altLang="zh-CN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i="1" kern="100" baseline="-250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l-GR" altLang="zh-CN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en-US" altLang="zh-CN" i="1" kern="100" baseline="-250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有变化。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1967" y="2974622"/>
            <a:ext cx="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884226"/>
              </p:ext>
            </p:extLst>
          </p:nvPr>
        </p:nvGraphicFramePr>
        <p:xfrm>
          <a:off x="1763688" y="1650025"/>
          <a:ext cx="4161252" cy="467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9" name="Equation" r:id="rId3" imgW="2692080" imgH="3022560" progId="Equation.DSMT4">
                  <p:embed/>
                </p:oleObj>
              </mc:Choice>
              <mc:Fallback>
                <p:oleObj name="Equation" r:id="rId3" imgW="2692080" imgH="302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1650025"/>
                        <a:ext cx="4161252" cy="467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4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gray">
          <a:xfrm>
            <a:off x="838200" y="5114764"/>
            <a:ext cx="7924800" cy="7699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尖端放电（</a:t>
            </a:r>
            <a:r>
              <a:rPr lang="en-US" altLang="zh-CN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point discharge</a:t>
            </a:r>
            <a:r>
              <a:rPr lang="zh-CN" altLang="en-US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46077"/>
            <a:ext cx="43862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04764"/>
            <a:ext cx="2819400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3588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40533"/>
              </p:ext>
            </p:extLst>
          </p:nvPr>
        </p:nvGraphicFramePr>
        <p:xfrm>
          <a:off x="1205000" y="4631090"/>
          <a:ext cx="6300700" cy="9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88" name="Equation" r:id="rId3" imgW="3365500" imgH="482600" progId="Equation.DSMT4">
                  <p:embed/>
                </p:oleObj>
              </mc:Choice>
              <mc:Fallback>
                <p:oleObj name="Equation" r:id="rId3" imgW="33655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000" y="4631090"/>
                        <a:ext cx="6300700" cy="9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63588" y="836712"/>
            <a:ext cx="70207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将电容器看成无穷多个窄条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76333" y="1852375"/>
            <a:ext cx="4572000" cy="968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极板面积：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adx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极板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间距：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xsin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76333" y="2890113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平行板电容器的电容为：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22550"/>
              </p:ext>
            </p:extLst>
          </p:nvPr>
        </p:nvGraphicFramePr>
        <p:xfrm>
          <a:off x="4641784" y="2733958"/>
          <a:ext cx="1069490" cy="77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89" name="Equation" r:id="rId5" imgW="545863" imgH="393529" progId="Equation.DSMT4">
                  <p:embed/>
                </p:oleObj>
              </mc:Choice>
              <mc:Fallback>
                <p:oleObj name="Equation" r:id="rId5" imgW="54586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784" y="2733958"/>
                        <a:ext cx="1069490" cy="7739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81129"/>
              </p:ext>
            </p:extLst>
          </p:nvPr>
        </p:nvGraphicFramePr>
        <p:xfrm>
          <a:off x="2123727" y="3537701"/>
          <a:ext cx="2887356" cy="76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90" name="Equation" r:id="rId7" imgW="1485900" imgH="393700" progId="Equation.DSMT4">
                  <p:embed/>
                </p:oleObj>
              </mc:Choice>
              <mc:Fallback>
                <p:oleObj name="Equation" r:id="rId7" imgW="14859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7" y="3537701"/>
                        <a:ext cx="2887356" cy="7671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6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1274777"/>
                <a:ext cx="8424936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800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一、静电场中的导体</a:t>
                </a:r>
                <a:endParaRPr lang="en-US" altLang="zh-CN" sz="2800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、静电平衡条件：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zh-CN" altLang="en-US" sz="2800" b="0" i="1" smtClean="0">
                            <a:latin typeface="Cambria Math"/>
                          </a:rPr>
                          <m:t>内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（内部电荷无定向运动）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、导体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性质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（静电平衡）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zh-CN" altLang="en-US" sz="2800" i="1">
                            <a:latin typeface="Cambria Math"/>
                          </a:rPr>
                          <m:t>内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zh-CN" altLang="en-US" sz="2800" b="0" i="1" smtClean="0">
                            <a:latin typeface="Cambria Math"/>
                          </a:rPr>
                          <m:t>外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，方向与表面正交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）电位：导体为等位体，其表面为等位面。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2238375" indent="-2238375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）电荷：只</a:t>
                </a: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分布在表面上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。曲率</a:t>
                </a: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越大，电荷面密度越大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1274777"/>
                <a:ext cx="8424936" cy="5472608"/>
              </a:xfrm>
              <a:blipFill rotWithShape="0">
                <a:blip r:embed="rId2"/>
                <a:stretch>
                  <a:fillRect l="-1447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小结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0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64704"/>
            <a:ext cx="8208912" cy="583264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、导体空腔的性质：</a:t>
            </a:r>
            <a:endParaRPr lang="en-US" altLang="zh-CN" sz="24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269875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</a:t>
            </a:r>
            <a:r>
              <a:rPr lang="zh-CN" altLang="en-US" sz="24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内无电荷：</a:t>
            </a:r>
            <a:endParaRPr lang="en-US" altLang="zh-CN" sz="24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）空腔的内表面不存在电荷；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）腔内无电场；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）腔内电位为常数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269875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、腔内有电荷：</a:t>
            </a:r>
            <a:endParaRPr lang="en-US" altLang="zh-CN" sz="2400" b="1" dirty="0" smtClean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）导体空腔的内表面上的电荷与腔内的电荷等值异号；</a:t>
            </a:r>
            <a:endParaRPr lang="en-US" altLang="zh-CN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）腔内的电场与电位分布都由腔内电荷决定；</a:t>
            </a:r>
            <a:endParaRPr lang="en-US" altLang="zh-CN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）腔内表面电荷分布与腔外情况无关，整个空间的电场和电位分布都受腔内电荷影响；</a:t>
            </a:r>
            <a:endParaRPr lang="en-US" altLang="zh-CN" sz="24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）将</a:t>
            </a:r>
            <a:r>
              <a:rPr kumimoji="1"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空腔外壁接地，腔外电场及电位分布不受腔内电荷影响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kumimoji="1" lang="zh-CN" altLang="en-US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91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9532" y="872716"/>
            <a:ext cx="8064896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二、静电场中的电介质</a:t>
            </a:r>
            <a:endParaRPr lang="en-US" altLang="zh-CN" sz="32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、极化</a:t>
            </a:r>
            <a:endParaRPr lang="en-US" altLang="zh-CN" sz="26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位移极化</a:t>
            </a:r>
            <a:r>
              <a:rPr lang="zh-CN" altLang="en-US" sz="26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（无极分子，有极分子）</a:t>
            </a:r>
            <a:endParaRPr lang="en-US" altLang="zh-CN" sz="2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取向极化</a:t>
            </a:r>
            <a:r>
              <a:rPr lang="zh-CN" altLang="en-US" sz="26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（有极分子）</a:t>
            </a:r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/>
          </p:nvPr>
        </p:nvGraphicFramePr>
        <p:xfrm>
          <a:off x="805779" y="3081013"/>
          <a:ext cx="7632848" cy="110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4" name="Equation" r:id="rId3" imgW="3200400" imgH="457200" progId="Equation.DSMT4">
                  <p:embed/>
                </p:oleObj>
              </mc:Choice>
              <mc:Fallback>
                <p:oleObj name="Equation" r:id="rId3" imgW="3200400" imgH="4572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779" y="3081013"/>
                        <a:ext cx="7632848" cy="1105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0269" y="4329100"/>
                <a:ext cx="8208912" cy="2268252"/>
              </a:xfrm>
            </p:spPr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、高斯定律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limLoc m:val="undOvr"/>
                        <m:subHide m:val="on"/>
                        <m:supHide m:val="on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式中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D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电位移矢量</a:t>
                </a:r>
                <a:r>
                  <a:rPr lang="zh-CN" altLang="en-US" sz="2800" dirty="0" smtClean="0">
                    <a:solidFill>
                      <a:prstClr val="black"/>
                    </a:solidFill>
                  </a:rPr>
                  <a:t>。</a:t>
                </a:r>
                <a:endParaRPr lang="en-US" altLang="zh-CN" sz="2800" dirty="0" smtClean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2800" dirty="0" smtClean="0">
                    <a:solidFill>
                      <a:prstClr val="black"/>
                    </a:solidFill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𝜀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/>
                      </a:rPr>
                      <m:t>（各向同性线性电介质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</a:rPr>
                  <a:t>）</a:t>
                </a:r>
                <a:endParaRPr lang="zh-CN" altLang="en-US" sz="2800" dirty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269" y="4329100"/>
                <a:ext cx="8208912" cy="2268252"/>
              </a:xfrm>
              <a:blipFill rotWithShape="0">
                <a:blip r:embed="rId5"/>
                <a:stretch>
                  <a:fillRect l="-1485" t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4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5450" y="692696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三、电容</a:t>
                </a:r>
                <a:endParaRPr lang="en-US" altLang="zh-CN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、电容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（电容只与自身的形状、尺寸、相对位置、极间介质有关。）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、联接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）串联：                    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）并联：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450" y="692696"/>
                <a:ext cx="8208912" cy="5832648"/>
              </a:xfrm>
              <a:blipFill rotWithShape="0">
                <a:blip r:embed="rId3"/>
                <a:stretch>
                  <a:fillRect l="-1856" t="-1360" r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534832" y="4949123"/>
          <a:ext cx="190500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26" name="公式" r:id="rId4" imgW="634680" imgH="431640" progId="Equation.3">
                  <p:embed/>
                </p:oleObj>
              </mc:Choice>
              <mc:Fallback>
                <p:oleObj name="公式" r:id="rId4" imgW="634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832" y="4949123"/>
                        <a:ext cx="190500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323694" y="3609020"/>
          <a:ext cx="211613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27" name="公式" r:id="rId6" imgW="761760" imgH="444240" progId="Equation.3">
                  <p:embed/>
                </p:oleObj>
              </mc:Choice>
              <mc:Fallback>
                <p:oleObj name="公式" r:id="rId6" imgW="761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694" y="3609020"/>
                        <a:ext cx="211613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56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、典型电容</a:t>
            </a:r>
            <a:endParaRPr lang="en-US" altLang="zh-CN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）孤立导体球：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）平行板电容器：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）同心球形电容器：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）同轴柱形电容器：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563889" y="1340768"/>
          <a:ext cx="247612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66" name="公式" r:id="rId3" imgW="850680" imgH="241200" progId="Equation.3">
                  <p:embed/>
                </p:oleObj>
              </mc:Choice>
              <mc:Fallback>
                <p:oleObj name="公式" r:id="rId3" imgW="850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9" y="1340768"/>
                        <a:ext cx="2476122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923928" y="2348880"/>
          <a:ext cx="2160240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67" name="公式" r:id="rId5" imgW="672840" imgH="393480" progId="Equation.3">
                  <p:embed/>
                </p:oleObj>
              </mc:Choice>
              <mc:Fallback>
                <p:oleObj name="公式" r:id="rId5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348880"/>
                        <a:ext cx="2160240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4427984" y="3501008"/>
          <a:ext cx="2801938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68" name="公式" r:id="rId7" imgW="1028520" imgH="431640" progId="Equation.3">
                  <p:embed/>
                </p:oleObj>
              </mc:Choice>
              <mc:Fallback>
                <p:oleObj name="公式" r:id="rId7" imgW="1028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3501008"/>
                        <a:ext cx="2801938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427984" y="4653136"/>
          <a:ext cx="2249488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69" name="公式" r:id="rId9" imgW="825480" imgH="622080" progId="Equation.3">
                  <p:embed/>
                </p:oleObj>
              </mc:Choice>
              <mc:Fallback>
                <p:oleObj name="公式" r:id="rId9" imgW="8254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2249488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0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64704"/>
                <a:ext cx="8280920" cy="59046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四、电场能量</a:t>
                </a:r>
                <a:endParaRPr lang="en-US" altLang="zh-CN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、电容储能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/>
                      </a:rPr>
                      <m:t>：</m:t>
                    </m:r>
                    <m:r>
                      <a:rPr lang="en-US" altLang="zh-CN" b="0" i="1" smtClean="0">
                        <a:latin typeface="Cambria Math"/>
                      </a:rPr>
                      <m:t>𝑊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𝑄𝑈</m:t>
                    </m:r>
                  </m:oMath>
                </a14:m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、电场能量密度：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𝑤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zh-CN" altLang="en-US" b="0" i="1" smtClean="0">
                        <a:latin typeface="Cambria Math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各向同性介质：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𝐷𝐸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𝜀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真空：</a:t>
                </a:r>
                <a:r>
                  <a:rPr lang="en-US" altLang="zh-CN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  <m:sup/>
                        </m:sSub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、电场能量计算</a:t>
                </a:r>
                <a:endParaRPr lang="en-US" altLang="zh-CN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𝑑𝑉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64704"/>
                <a:ext cx="8280920" cy="5904656"/>
              </a:xfrm>
              <a:blipFill rotWithShape="0">
                <a:blip r:embed="rId3"/>
                <a:stretch>
                  <a:fillRect l="-1840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93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22359</TotalTime>
  <Words>4182</Words>
  <Application>Microsoft Office PowerPoint</Application>
  <PresentationFormat>全屏显示(4:3)</PresentationFormat>
  <Paragraphs>560</Paragraphs>
  <Slides>96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112" baseType="lpstr">
      <vt:lpstr>Arial Unicode MS</vt:lpstr>
      <vt:lpstr>Arial‘</vt:lpstr>
      <vt:lpstr>Microsoft Yahei</vt:lpstr>
      <vt:lpstr>MS Mincho</vt:lpstr>
      <vt:lpstr>仿宋</vt:lpstr>
      <vt:lpstr>楷体_GB2312</vt:lpstr>
      <vt:lpstr>宋体</vt:lpstr>
      <vt:lpstr>微软雅黑</vt:lpstr>
      <vt:lpstr>Arial</vt:lpstr>
      <vt:lpstr>Bookman Old Style</vt:lpstr>
      <vt:lpstr>Cambria Math</vt:lpstr>
      <vt:lpstr>Times New Roman</vt:lpstr>
      <vt:lpstr>Wingdings</vt:lpstr>
      <vt:lpstr>nankai膜版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二、静电屏蔽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三、电容、电容器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§7  静电场中的电介质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§8  电介质中的高斯定理、环路定理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nankai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SPR传感芯片关键技术及其 生物医学检测分析系统的研究</dc:title>
  <dc:creator>liugh</dc:creator>
  <cp:lastModifiedBy>apple</cp:lastModifiedBy>
  <cp:revision>1653</cp:revision>
  <dcterms:created xsi:type="dcterms:W3CDTF">2005-08-22T22:11:23Z</dcterms:created>
  <dcterms:modified xsi:type="dcterms:W3CDTF">2024-05-16T07:37:48Z</dcterms:modified>
</cp:coreProperties>
</file>